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Lst>
  <p:sldIdLst>
    <p:sldId id="256" r:id="rId5"/>
    <p:sldId id="325" r:id="rId6"/>
    <p:sldId id="359" r:id="rId7"/>
    <p:sldId id="340" r:id="rId8"/>
    <p:sldId id="365" r:id="rId9"/>
    <p:sldId id="357" r:id="rId10"/>
    <p:sldId id="358" r:id="rId11"/>
    <p:sldId id="3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77137CDD-4972-461F-83AF-07CC5128DB4E}">
          <p14:sldIdLst>
            <p14:sldId id="256"/>
            <p14:sldId id="325"/>
            <p14:sldId id="359"/>
            <p14:sldId id="340"/>
            <p14:sldId id="365"/>
            <p14:sldId id="357"/>
            <p14:sldId id="358"/>
            <p14:sldId id="368"/>
          </p14:sldIdLst>
        </p14:section>
      </p14:sectionLst>
    </p:ext>
    <p:ext uri="{EFAFB233-063F-42B5-8137-9DF3F51BA10A}">
      <p15:sldGuideLst xmlns:p15="http://schemas.microsoft.com/office/powerpoint/2012/main">
        <p15:guide id="1" orient="horz" pos="2568" userDrawn="1">
          <p15:clr>
            <a:srgbClr val="A4A3A4"/>
          </p15:clr>
        </p15:guide>
        <p15:guide id="2" orient="horz" pos="459" userDrawn="1">
          <p15:clr>
            <a:srgbClr val="A4A3A4"/>
          </p15:clr>
        </p15:guide>
        <p15:guide id="3" pos="3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A3E800"/>
    <a:srgbClr val="3B5A50"/>
    <a:srgbClr val="7F6000"/>
    <a:srgbClr val="F8F8F8"/>
    <a:srgbClr val="FFFFFF"/>
    <a:srgbClr val="DDDDDD"/>
    <a:srgbClr val="15211A"/>
    <a:srgbClr val="649A7A"/>
    <a:srgbClr val="8E7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36" autoAdjust="0"/>
  </p:normalViewPr>
  <p:slideViewPr>
    <p:cSldViewPr snapToGrid="0">
      <p:cViewPr varScale="1">
        <p:scale>
          <a:sx n="79" d="100"/>
          <a:sy n="79" d="100"/>
        </p:scale>
        <p:origin x="850" y="82"/>
      </p:cViewPr>
      <p:guideLst>
        <p:guide orient="horz" pos="2568"/>
        <p:guide orient="horz" pos="459"/>
        <p:guide pos="31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5B506-CFA0-4F82-90CF-190AC466FFE4}" type="doc">
      <dgm:prSet loTypeId="urn:microsoft.com/office/officeart/2005/8/layout/vList2" loCatId="list" qsTypeId="urn:microsoft.com/office/officeart/2005/8/quickstyle/simple5" qsCatId="simple" csTypeId="urn:microsoft.com/office/officeart/2005/8/colors/accent6_5" csCatId="accent6" phldr="1"/>
      <dgm:spPr/>
      <dgm:t>
        <a:bodyPr/>
        <a:lstStyle/>
        <a:p>
          <a:endParaRPr lang="en-US"/>
        </a:p>
      </dgm:t>
    </dgm:pt>
    <dgm:pt modelId="{0C4797FF-612B-4669-A9F9-FE73579A4CDA}">
      <dgm:prSet custT="1"/>
      <dgm:spPr/>
      <dgm:t>
        <a:bodyPr/>
        <a:lstStyle/>
        <a:p>
          <a:pPr algn="r" rtl="1"/>
          <a:r>
            <a:rPr lang="he-IL" sz="1800" b="1" dirty="0"/>
            <a:t>1</a:t>
          </a:r>
          <a:r>
            <a:rPr lang="he-IL" sz="1400" b="1" dirty="0"/>
            <a:t>. </a:t>
          </a:r>
          <a:r>
            <a:rPr lang="he-IL" sz="1800" b="1" dirty="0"/>
            <a:t>השלכת פסולת בניין –חומרים ושיירי המשמשים לבניה .</a:t>
          </a:r>
          <a:endParaRPr lang="en-US" sz="1800" b="1" dirty="0"/>
        </a:p>
      </dgm:t>
    </dgm:pt>
    <dgm:pt modelId="{5945B9E0-9776-4E20-BF3D-2393EC97AEF3}" type="parTrans" cxnId="{B5CEC92C-B900-4ED8-B03C-D633EBEC4AD4}">
      <dgm:prSet/>
      <dgm:spPr/>
      <dgm:t>
        <a:bodyPr/>
        <a:lstStyle/>
        <a:p>
          <a:endParaRPr lang="en-US"/>
        </a:p>
      </dgm:t>
    </dgm:pt>
    <dgm:pt modelId="{D6EF24C9-2C6C-4375-AF57-8200D2670E86}" type="sibTrans" cxnId="{B5CEC92C-B900-4ED8-B03C-D633EBEC4AD4}">
      <dgm:prSet/>
      <dgm:spPr/>
      <dgm:t>
        <a:bodyPr/>
        <a:lstStyle/>
        <a:p>
          <a:endParaRPr lang="en-US"/>
        </a:p>
      </dgm:t>
    </dgm:pt>
    <dgm:pt modelId="{8406B746-2B28-462F-9A69-24A0A7E73EA9}">
      <dgm:prSet custT="1"/>
      <dgm:spPr/>
      <dgm:t>
        <a:bodyPr/>
        <a:lstStyle/>
        <a:p>
          <a:pPr algn="r" rtl="1"/>
          <a:r>
            <a:rPr lang="he-IL" sz="1800" b="1" dirty="0"/>
            <a:t>2</a:t>
          </a:r>
          <a:r>
            <a:rPr lang="he-IL" sz="1400" dirty="0"/>
            <a:t>. </a:t>
          </a:r>
          <a:r>
            <a:rPr lang="he-IL" sz="1800" b="1" dirty="0"/>
            <a:t>השלכת פסולת פסדים-פגרי בעלי חיים ושאריות פירוק בשר .</a:t>
          </a:r>
          <a:endParaRPr lang="en-US" sz="1800" b="1" dirty="0"/>
        </a:p>
      </dgm:t>
    </dgm:pt>
    <dgm:pt modelId="{0F4AC9FD-7120-4E8F-BC90-1B97187CD1D8}" type="parTrans" cxnId="{DDE71528-9C10-4850-AFD7-1BB38EE07B90}">
      <dgm:prSet/>
      <dgm:spPr/>
      <dgm:t>
        <a:bodyPr/>
        <a:lstStyle/>
        <a:p>
          <a:endParaRPr lang="en-US"/>
        </a:p>
      </dgm:t>
    </dgm:pt>
    <dgm:pt modelId="{149230AE-9060-4565-BA49-5883B511143B}" type="sibTrans" cxnId="{DDE71528-9C10-4850-AFD7-1BB38EE07B90}">
      <dgm:prSet/>
      <dgm:spPr/>
      <dgm:t>
        <a:bodyPr/>
        <a:lstStyle/>
        <a:p>
          <a:endParaRPr lang="en-US"/>
        </a:p>
      </dgm:t>
    </dgm:pt>
    <dgm:pt modelId="{2CA9C1C0-1D52-4C12-8C97-C2B3FE84F2D3}">
      <dgm:prSet custT="1"/>
      <dgm:spPr/>
      <dgm:t>
        <a:bodyPr/>
        <a:lstStyle/>
        <a:p>
          <a:pPr algn="r" rtl="1"/>
          <a:r>
            <a:rPr lang="he-IL" sz="1800" b="1" dirty="0"/>
            <a:t>3</a:t>
          </a:r>
          <a:r>
            <a:rPr lang="he-IL" sz="1800" dirty="0"/>
            <a:t>. </a:t>
          </a:r>
          <a:r>
            <a:rPr lang="he-IL" sz="1800" b="1" dirty="0"/>
            <a:t>השלכת פסולת יבשה/גושית וגזם פסולת מצוקה.</a:t>
          </a:r>
          <a:endParaRPr lang="en-US" sz="1800" b="1" dirty="0"/>
        </a:p>
      </dgm:t>
    </dgm:pt>
    <dgm:pt modelId="{B667CB14-3B48-4A19-8F07-F339766C8B17}" type="parTrans" cxnId="{74475BC5-A9B5-4782-9FFB-299666E98F40}">
      <dgm:prSet/>
      <dgm:spPr/>
      <dgm:t>
        <a:bodyPr/>
        <a:lstStyle/>
        <a:p>
          <a:endParaRPr lang="en-US"/>
        </a:p>
      </dgm:t>
    </dgm:pt>
    <dgm:pt modelId="{1149E575-9D9D-407C-828A-CFAC1A77AA94}" type="sibTrans" cxnId="{74475BC5-A9B5-4782-9FFB-299666E98F40}">
      <dgm:prSet/>
      <dgm:spPr/>
      <dgm:t>
        <a:bodyPr/>
        <a:lstStyle/>
        <a:p>
          <a:endParaRPr lang="en-US"/>
        </a:p>
      </dgm:t>
    </dgm:pt>
    <dgm:pt modelId="{12D2BFA2-79FA-4C7B-9416-30F5430A33E1}">
      <dgm:prSet custT="1"/>
      <dgm:spPr/>
      <dgm:t>
        <a:bodyPr/>
        <a:lstStyle/>
        <a:p>
          <a:pPr algn="r" rtl="1"/>
          <a:r>
            <a:rPr lang="he-IL" sz="1400" b="1" dirty="0"/>
            <a:t>4</a:t>
          </a:r>
          <a:r>
            <a:rPr lang="he-IL" sz="1400" dirty="0"/>
            <a:t>. </a:t>
          </a:r>
          <a:r>
            <a:rPr lang="he-IL" sz="1800" b="1" dirty="0"/>
            <a:t>השלכת פסולת ביתית מעורבת –כוללת את כל סוגי הפסולת       שנוצרת במשקי בית ,משרדים ,עסקים .</a:t>
          </a:r>
          <a:endParaRPr lang="en-US" sz="1800" b="1" dirty="0"/>
        </a:p>
      </dgm:t>
    </dgm:pt>
    <dgm:pt modelId="{1EBA95A7-BA2A-44DD-8B5C-1EF4FDE4745D}" type="parTrans" cxnId="{2B41E715-397F-4ED9-AC3D-B90F2FAE4816}">
      <dgm:prSet/>
      <dgm:spPr/>
      <dgm:t>
        <a:bodyPr/>
        <a:lstStyle/>
        <a:p>
          <a:endParaRPr lang="en-US"/>
        </a:p>
      </dgm:t>
    </dgm:pt>
    <dgm:pt modelId="{BEAEBE20-AF82-4CA4-B033-5BCEB4E716D5}" type="sibTrans" cxnId="{2B41E715-397F-4ED9-AC3D-B90F2FAE4816}">
      <dgm:prSet/>
      <dgm:spPr/>
      <dgm:t>
        <a:bodyPr/>
        <a:lstStyle/>
        <a:p>
          <a:endParaRPr lang="en-US"/>
        </a:p>
      </dgm:t>
    </dgm:pt>
    <dgm:pt modelId="{46E77B67-7C68-4E07-A032-F5DD82AC0136}">
      <dgm:prSet custT="1"/>
      <dgm:spPr/>
      <dgm:t>
        <a:bodyPr/>
        <a:lstStyle/>
        <a:p>
          <a:pPr algn="r" rtl="1"/>
          <a:r>
            <a:rPr lang="he-IL" sz="1500" b="1" dirty="0"/>
            <a:t>5</a:t>
          </a:r>
          <a:r>
            <a:rPr lang="he-IL" sz="1500" dirty="0"/>
            <a:t>. </a:t>
          </a:r>
          <a:r>
            <a:rPr lang="he-IL" sz="1800" b="1" dirty="0"/>
            <a:t>איסור הטמנת צמיגים שלמים- חתוכים באתרי פסולת או כל מקום אחר ,אי אחסון צמיגים תחת כיפת השמיים ללא קירוי וכיסוי .</a:t>
          </a:r>
          <a:endParaRPr lang="en-US" sz="1800" b="1" dirty="0"/>
        </a:p>
      </dgm:t>
    </dgm:pt>
    <dgm:pt modelId="{8951D8FE-E099-4617-B802-980859D12A93}" type="parTrans" cxnId="{69ED8A39-7895-4BDE-B725-C4E27CA07655}">
      <dgm:prSet/>
      <dgm:spPr/>
      <dgm:t>
        <a:bodyPr/>
        <a:lstStyle/>
        <a:p>
          <a:endParaRPr lang="en-US"/>
        </a:p>
      </dgm:t>
    </dgm:pt>
    <dgm:pt modelId="{867CE356-A59E-4875-B142-8AC24BE5F1F6}" type="sibTrans" cxnId="{69ED8A39-7895-4BDE-B725-C4E27CA07655}">
      <dgm:prSet/>
      <dgm:spPr/>
      <dgm:t>
        <a:bodyPr/>
        <a:lstStyle/>
        <a:p>
          <a:endParaRPr lang="en-US"/>
        </a:p>
      </dgm:t>
    </dgm:pt>
    <dgm:pt modelId="{BFC047E9-0D6B-4710-B864-E51B4F0EEB45}" type="pres">
      <dgm:prSet presAssocID="{3165B506-CFA0-4F82-90CF-190AC466FFE4}" presName="linear" presStyleCnt="0">
        <dgm:presLayoutVars>
          <dgm:animLvl val="lvl"/>
          <dgm:resizeHandles val="exact"/>
        </dgm:presLayoutVars>
      </dgm:prSet>
      <dgm:spPr/>
    </dgm:pt>
    <dgm:pt modelId="{C58FFC33-7240-4B9B-9555-790C8AC3FA6E}" type="pres">
      <dgm:prSet presAssocID="{0C4797FF-612B-4669-A9F9-FE73579A4CDA}" presName="parentText" presStyleLbl="node1" presStyleIdx="0" presStyleCnt="5" custScaleY="160073" custLinFactNeighborY="91412">
        <dgm:presLayoutVars>
          <dgm:chMax val="0"/>
          <dgm:bulletEnabled val="1"/>
        </dgm:presLayoutVars>
      </dgm:prSet>
      <dgm:spPr/>
    </dgm:pt>
    <dgm:pt modelId="{CB6CAE4C-C71C-4FBF-9007-82BB6E8447FE}" type="pres">
      <dgm:prSet presAssocID="{D6EF24C9-2C6C-4375-AF57-8200D2670E86}" presName="spacer" presStyleCnt="0"/>
      <dgm:spPr/>
    </dgm:pt>
    <dgm:pt modelId="{56713F6B-7319-4E32-A780-EA3A6F827FBC}" type="pres">
      <dgm:prSet presAssocID="{8406B746-2B28-462F-9A69-24A0A7E73EA9}" presName="parentText" presStyleLbl="node1" presStyleIdx="1" presStyleCnt="5" custScaleY="134779">
        <dgm:presLayoutVars>
          <dgm:chMax val="0"/>
          <dgm:bulletEnabled val="1"/>
        </dgm:presLayoutVars>
      </dgm:prSet>
      <dgm:spPr/>
    </dgm:pt>
    <dgm:pt modelId="{2C209937-23EF-4CBD-B7BD-E57655D29581}" type="pres">
      <dgm:prSet presAssocID="{149230AE-9060-4565-BA49-5883B511143B}" presName="spacer" presStyleCnt="0"/>
      <dgm:spPr/>
    </dgm:pt>
    <dgm:pt modelId="{F378B987-7E6F-4BD2-A141-37A70AB24EA3}" type="pres">
      <dgm:prSet presAssocID="{2CA9C1C0-1D52-4C12-8C97-C2B3FE84F2D3}" presName="parentText" presStyleLbl="node1" presStyleIdx="2" presStyleCnt="5" custScaleY="134085">
        <dgm:presLayoutVars>
          <dgm:chMax val="0"/>
          <dgm:bulletEnabled val="1"/>
        </dgm:presLayoutVars>
      </dgm:prSet>
      <dgm:spPr/>
    </dgm:pt>
    <dgm:pt modelId="{FE18D34D-132C-4D41-A784-AD2EDAE5B223}" type="pres">
      <dgm:prSet presAssocID="{1149E575-9D9D-407C-828A-CFAC1A77AA94}" presName="spacer" presStyleCnt="0"/>
      <dgm:spPr/>
    </dgm:pt>
    <dgm:pt modelId="{C5559011-A0D9-49DD-8A2C-1BFDF8DBA5BA}" type="pres">
      <dgm:prSet presAssocID="{12D2BFA2-79FA-4C7B-9416-30F5430A33E1}" presName="parentText" presStyleLbl="node1" presStyleIdx="3" presStyleCnt="5">
        <dgm:presLayoutVars>
          <dgm:chMax val="0"/>
          <dgm:bulletEnabled val="1"/>
        </dgm:presLayoutVars>
      </dgm:prSet>
      <dgm:spPr/>
    </dgm:pt>
    <dgm:pt modelId="{72563CDF-5FE8-42AC-ACAF-4BD8A38A7621}" type="pres">
      <dgm:prSet presAssocID="{BEAEBE20-AF82-4CA4-B033-5BCEB4E716D5}" presName="spacer" presStyleCnt="0"/>
      <dgm:spPr/>
    </dgm:pt>
    <dgm:pt modelId="{AC4581AC-FD58-47BD-B33D-BABCE945B37C}" type="pres">
      <dgm:prSet presAssocID="{46E77B67-7C68-4E07-A032-F5DD82AC0136}" presName="parentText" presStyleLbl="node1" presStyleIdx="4" presStyleCnt="5">
        <dgm:presLayoutVars>
          <dgm:chMax val="0"/>
          <dgm:bulletEnabled val="1"/>
        </dgm:presLayoutVars>
      </dgm:prSet>
      <dgm:spPr/>
    </dgm:pt>
  </dgm:ptLst>
  <dgm:cxnLst>
    <dgm:cxn modelId="{2B41E715-397F-4ED9-AC3D-B90F2FAE4816}" srcId="{3165B506-CFA0-4F82-90CF-190AC466FFE4}" destId="{12D2BFA2-79FA-4C7B-9416-30F5430A33E1}" srcOrd="3" destOrd="0" parTransId="{1EBA95A7-BA2A-44DD-8B5C-1EF4FDE4745D}" sibTransId="{BEAEBE20-AF82-4CA4-B033-5BCEB4E716D5}"/>
    <dgm:cxn modelId="{F8FB4F18-9155-49ED-BD50-A9F3CA3C7CB3}" type="presOf" srcId="{12D2BFA2-79FA-4C7B-9416-30F5430A33E1}" destId="{C5559011-A0D9-49DD-8A2C-1BFDF8DBA5BA}" srcOrd="0" destOrd="0" presId="urn:microsoft.com/office/officeart/2005/8/layout/vList2"/>
    <dgm:cxn modelId="{DDE71528-9C10-4850-AFD7-1BB38EE07B90}" srcId="{3165B506-CFA0-4F82-90CF-190AC466FFE4}" destId="{8406B746-2B28-462F-9A69-24A0A7E73EA9}" srcOrd="1" destOrd="0" parTransId="{0F4AC9FD-7120-4E8F-BC90-1B97187CD1D8}" sibTransId="{149230AE-9060-4565-BA49-5883B511143B}"/>
    <dgm:cxn modelId="{B5CEC92C-B900-4ED8-B03C-D633EBEC4AD4}" srcId="{3165B506-CFA0-4F82-90CF-190AC466FFE4}" destId="{0C4797FF-612B-4669-A9F9-FE73579A4CDA}" srcOrd="0" destOrd="0" parTransId="{5945B9E0-9776-4E20-BF3D-2393EC97AEF3}" sibTransId="{D6EF24C9-2C6C-4375-AF57-8200D2670E86}"/>
    <dgm:cxn modelId="{69ED8A39-7895-4BDE-B725-C4E27CA07655}" srcId="{3165B506-CFA0-4F82-90CF-190AC466FFE4}" destId="{46E77B67-7C68-4E07-A032-F5DD82AC0136}" srcOrd="4" destOrd="0" parTransId="{8951D8FE-E099-4617-B802-980859D12A93}" sibTransId="{867CE356-A59E-4875-B142-8AC24BE5F1F6}"/>
    <dgm:cxn modelId="{B0C01C3C-A36E-40EF-9DCC-40E615628AF3}" type="presOf" srcId="{46E77B67-7C68-4E07-A032-F5DD82AC0136}" destId="{AC4581AC-FD58-47BD-B33D-BABCE945B37C}" srcOrd="0" destOrd="0" presId="urn:microsoft.com/office/officeart/2005/8/layout/vList2"/>
    <dgm:cxn modelId="{A43F2C52-B9B7-4C77-A4A6-B5E3B5646ED3}" type="presOf" srcId="{8406B746-2B28-462F-9A69-24A0A7E73EA9}" destId="{56713F6B-7319-4E32-A780-EA3A6F827FBC}" srcOrd="0" destOrd="0" presId="urn:microsoft.com/office/officeart/2005/8/layout/vList2"/>
    <dgm:cxn modelId="{4DDCD4C4-7B90-4440-9B31-0FC5C72C4A14}" type="presOf" srcId="{2CA9C1C0-1D52-4C12-8C97-C2B3FE84F2D3}" destId="{F378B987-7E6F-4BD2-A141-37A70AB24EA3}" srcOrd="0" destOrd="0" presId="urn:microsoft.com/office/officeart/2005/8/layout/vList2"/>
    <dgm:cxn modelId="{74475BC5-A9B5-4782-9FFB-299666E98F40}" srcId="{3165B506-CFA0-4F82-90CF-190AC466FFE4}" destId="{2CA9C1C0-1D52-4C12-8C97-C2B3FE84F2D3}" srcOrd="2" destOrd="0" parTransId="{B667CB14-3B48-4A19-8F07-F339766C8B17}" sibTransId="{1149E575-9D9D-407C-828A-CFAC1A77AA94}"/>
    <dgm:cxn modelId="{0E798FCB-0170-4689-9782-47A29A3A2B68}" type="presOf" srcId="{0C4797FF-612B-4669-A9F9-FE73579A4CDA}" destId="{C58FFC33-7240-4B9B-9555-790C8AC3FA6E}" srcOrd="0" destOrd="0" presId="urn:microsoft.com/office/officeart/2005/8/layout/vList2"/>
    <dgm:cxn modelId="{022349D7-BBFD-4756-8E1A-A958DC45A71B}" type="presOf" srcId="{3165B506-CFA0-4F82-90CF-190AC466FFE4}" destId="{BFC047E9-0D6B-4710-B864-E51B4F0EEB45}" srcOrd="0" destOrd="0" presId="urn:microsoft.com/office/officeart/2005/8/layout/vList2"/>
    <dgm:cxn modelId="{F8FDBD0D-140F-4162-8836-7B7323C2DEC9}" type="presParOf" srcId="{BFC047E9-0D6B-4710-B864-E51B4F0EEB45}" destId="{C58FFC33-7240-4B9B-9555-790C8AC3FA6E}" srcOrd="0" destOrd="0" presId="urn:microsoft.com/office/officeart/2005/8/layout/vList2"/>
    <dgm:cxn modelId="{258997F9-F34D-45D7-A894-0E7CF347C145}" type="presParOf" srcId="{BFC047E9-0D6B-4710-B864-E51B4F0EEB45}" destId="{CB6CAE4C-C71C-4FBF-9007-82BB6E8447FE}" srcOrd="1" destOrd="0" presId="urn:microsoft.com/office/officeart/2005/8/layout/vList2"/>
    <dgm:cxn modelId="{9679AFFC-2B15-4EE8-A717-91780B8586FA}" type="presParOf" srcId="{BFC047E9-0D6B-4710-B864-E51B4F0EEB45}" destId="{56713F6B-7319-4E32-A780-EA3A6F827FBC}" srcOrd="2" destOrd="0" presId="urn:microsoft.com/office/officeart/2005/8/layout/vList2"/>
    <dgm:cxn modelId="{99EA3B50-EFBD-4058-93B2-6EFB41EF59FD}" type="presParOf" srcId="{BFC047E9-0D6B-4710-B864-E51B4F0EEB45}" destId="{2C209937-23EF-4CBD-B7BD-E57655D29581}" srcOrd="3" destOrd="0" presId="urn:microsoft.com/office/officeart/2005/8/layout/vList2"/>
    <dgm:cxn modelId="{B7E81305-6577-4BC2-84B3-96D5F3784E68}" type="presParOf" srcId="{BFC047E9-0D6B-4710-B864-E51B4F0EEB45}" destId="{F378B987-7E6F-4BD2-A141-37A70AB24EA3}" srcOrd="4" destOrd="0" presId="urn:microsoft.com/office/officeart/2005/8/layout/vList2"/>
    <dgm:cxn modelId="{C1614058-F51C-41F8-B9A6-2639DD394320}" type="presParOf" srcId="{BFC047E9-0D6B-4710-B864-E51B4F0EEB45}" destId="{FE18D34D-132C-4D41-A784-AD2EDAE5B223}" srcOrd="5" destOrd="0" presId="urn:microsoft.com/office/officeart/2005/8/layout/vList2"/>
    <dgm:cxn modelId="{B7DEF9C7-DB01-4A96-8E3B-22DC946CB75B}" type="presParOf" srcId="{BFC047E9-0D6B-4710-B864-E51B4F0EEB45}" destId="{C5559011-A0D9-49DD-8A2C-1BFDF8DBA5BA}" srcOrd="6" destOrd="0" presId="urn:microsoft.com/office/officeart/2005/8/layout/vList2"/>
    <dgm:cxn modelId="{FD721B88-23E9-4400-B9D2-F45EA4D8A0CB}" type="presParOf" srcId="{BFC047E9-0D6B-4710-B864-E51B4F0EEB45}" destId="{72563CDF-5FE8-42AC-ACAF-4BD8A38A7621}" srcOrd="7" destOrd="0" presId="urn:microsoft.com/office/officeart/2005/8/layout/vList2"/>
    <dgm:cxn modelId="{82AA5CA2-4AC3-486D-8671-B84A278859A9}" type="presParOf" srcId="{BFC047E9-0D6B-4710-B864-E51B4F0EEB45}" destId="{AC4581AC-FD58-47BD-B33D-BABCE945B37C}" srcOrd="8" destOrd="0" presId="urn:microsoft.com/office/officeart/2005/8/layout/vList2"/>
  </dgm:cxnLst>
  <dgm:bg>
    <a:gradFill flip="none" rotWithShape="1">
      <a:gsLst>
        <a:gs pos="0">
          <a:schemeClr val="bg1"/>
        </a:gs>
        <a:gs pos="100000">
          <a:schemeClr val="accent6"/>
        </a:gs>
        <a:gs pos="100000">
          <a:schemeClr val="accent5">
            <a:hueOff val="0"/>
            <a:satOff val="0"/>
            <a:lumOff val="0"/>
            <a:alphaOff val="0"/>
            <a:lumMod val="99000"/>
            <a:satMod val="120000"/>
            <a:shade val="78000"/>
          </a:schemeClr>
        </a:gs>
      </a:gsLst>
      <a:lin ang="5400000" scaled="0"/>
      <a:tileRect/>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FFC33-7240-4B9B-9555-790C8AC3FA6E}">
      <dsp:nvSpPr>
        <dsp:cNvPr id="0" name=""/>
        <dsp:cNvSpPr/>
      </dsp:nvSpPr>
      <dsp:spPr>
        <a:xfrm>
          <a:off x="0" y="21131"/>
          <a:ext cx="6194401" cy="1098428"/>
        </a:xfrm>
        <a:prstGeom prst="round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1" kern="1200" dirty="0"/>
            <a:t>1</a:t>
          </a:r>
          <a:r>
            <a:rPr lang="he-IL" sz="1400" b="1" kern="1200" dirty="0"/>
            <a:t>. </a:t>
          </a:r>
          <a:r>
            <a:rPr lang="he-IL" sz="1800" b="1" kern="1200" dirty="0"/>
            <a:t>השלכת פסולת בניין –חומרים ושיירי המשמשים לבניה .</a:t>
          </a:r>
          <a:endParaRPr lang="en-US" sz="1800" b="1" kern="1200" dirty="0"/>
        </a:p>
      </dsp:txBody>
      <dsp:txXfrm>
        <a:off x="53621" y="74752"/>
        <a:ext cx="6087159" cy="991186"/>
      </dsp:txXfrm>
    </dsp:sp>
    <dsp:sp modelId="{56713F6B-7319-4E32-A780-EA3A6F827FBC}">
      <dsp:nvSpPr>
        <dsp:cNvPr id="0" name=""/>
        <dsp:cNvSpPr/>
      </dsp:nvSpPr>
      <dsp:spPr>
        <a:xfrm>
          <a:off x="0" y="1121539"/>
          <a:ext cx="6194401" cy="924860"/>
        </a:xfrm>
        <a:prstGeom prst="roundRect">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1" kern="1200" dirty="0"/>
            <a:t>2</a:t>
          </a:r>
          <a:r>
            <a:rPr lang="he-IL" sz="1400" kern="1200" dirty="0"/>
            <a:t>. </a:t>
          </a:r>
          <a:r>
            <a:rPr lang="he-IL" sz="1800" b="1" kern="1200" dirty="0"/>
            <a:t>השלכת פסולת פסדים-פגרי בעלי חיים ושאריות פירוק בשר .</a:t>
          </a:r>
          <a:endParaRPr lang="en-US" sz="1800" b="1" kern="1200" dirty="0"/>
        </a:p>
      </dsp:txBody>
      <dsp:txXfrm>
        <a:off x="45148" y="1166687"/>
        <a:ext cx="6104105" cy="834564"/>
      </dsp:txXfrm>
    </dsp:sp>
    <dsp:sp modelId="{F378B987-7E6F-4BD2-A141-37A70AB24EA3}">
      <dsp:nvSpPr>
        <dsp:cNvPr id="0" name=""/>
        <dsp:cNvSpPr/>
      </dsp:nvSpPr>
      <dsp:spPr>
        <a:xfrm>
          <a:off x="0" y="2069439"/>
          <a:ext cx="6194401" cy="920097"/>
        </a:xfrm>
        <a:prstGeom prst="round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1" kern="1200" dirty="0"/>
            <a:t>3</a:t>
          </a:r>
          <a:r>
            <a:rPr lang="he-IL" sz="1800" kern="1200" dirty="0"/>
            <a:t>. </a:t>
          </a:r>
          <a:r>
            <a:rPr lang="he-IL" sz="1800" b="1" kern="1200" dirty="0"/>
            <a:t>השלכת פסולת יבשה/גושית וגזם פסולת מצוקה.</a:t>
          </a:r>
          <a:endParaRPr lang="en-US" sz="1800" b="1" kern="1200" dirty="0"/>
        </a:p>
      </dsp:txBody>
      <dsp:txXfrm>
        <a:off x="44915" y="2114354"/>
        <a:ext cx="6104571" cy="830267"/>
      </dsp:txXfrm>
    </dsp:sp>
    <dsp:sp modelId="{C5559011-A0D9-49DD-8A2C-1BFDF8DBA5BA}">
      <dsp:nvSpPr>
        <dsp:cNvPr id="0" name=""/>
        <dsp:cNvSpPr/>
      </dsp:nvSpPr>
      <dsp:spPr>
        <a:xfrm>
          <a:off x="0" y="3012577"/>
          <a:ext cx="6194401" cy="686205"/>
        </a:xfrm>
        <a:prstGeom prst="roundRect">
          <a:avLst/>
        </a:prstGeom>
        <a:gradFill rotWithShape="0">
          <a:gsLst>
            <a:gs pos="0">
              <a:schemeClr val="accent6">
                <a:alpha val="90000"/>
                <a:hueOff val="0"/>
                <a:satOff val="0"/>
                <a:lumOff val="0"/>
                <a:alphaOff val="-30000"/>
                <a:satMod val="103000"/>
                <a:lumMod val="102000"/>
                <a:tint val="94000"/>
              </a:schemeClr>
            </a:gs>
            <a:gs pos="50000">
              <a:schemeClr val="accent6">
                <a:alpha val="90000"/>
                <a:hueOff val="0"/>
                <a:satOff val="0"/>
                <a:lumOff val="0"/>
                <a:alphaOff val="-30000"/>
                <a:satMod val="110000"/>
                <a:lumMod val="100000"/>
                <a:shade val="100000"/>
              </a:schemeClr>
            </a:gs>
            <a:gs pos="100000">
              <a:schemeClr val="accent6">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rtl="1">
            <a:lnSpc>
              <a:spcPct val="90000"/>
            </a:lnSpc>
            <a:spcBef>
              <a:spcPct val="0"/>
            </a:spcBef>
            <a:spcAft>
              <a:spcPct val="35000"/>
            </a:spcAft>
            <a:buNone/>
          </a:pPr>
          <a:r>
            <a:rPr lang="he-IL" sz="1400" b="1" kern="1200" dirty="0"/>
            <a:t>4</a:t>
          </a:r>
          <a:r>
            <a:rPr lang="he-IL" sz="1400" kern="1200" dirty="0"/>
            <a:t>. </a:t>
          </a:r>
          <a:r>
            <a:rPr lang="he-IL" sz="1800" b="1" kern="1200" dirty="0"/>
            <a:t>השלכת פסולת ביתית מעורבת –כוללת את כל סוגי הפסולת       שנוצרת במשקי בית ,משרדים ,עסקים .</a:t>
          </a:r>
          <a:endParaRPr lang="en-US" sz="1800" b="1" kern="1200" dirty="0"/>
        </a:p>
      </dsp:txBody>
      <dsp:txXfrm>
        <a:off x="33498" y="3046075"/>
        <a:ext cx="6127405" cy="619209"/>
      </dsp:txXfrm>
    </dsp:sp>
    <dsp:sp modelId="{AC4581AC-FD58-47BD-B33D-BABCE945B37C}">
      <dsp:nvSpPr>
        <dsp:cNvPr id="0" name=""/>
        <dsp:cNvSpPr/>
      </dsp:nvSpPr>
      <dsp:spPr>
        <a:xfrm>
          <a:off x="0" y="3721822"/>
          <a:ext cx="6194401" cy="686205"/>
        </a:xfrm>
        <a:prstGeom prst="round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r" defTabSz="666750" rtl="1">
            <a:lnSpc>
              <a:spcPct val="90000"/>
            </a:lnSpc>
            <a:spcBef>
              <a:spcPct val="0"/>
            </a:spcBef>
            <a:spcAft>
              <a:spcPct val="35000"/>
            </a:spcAft>
            <a:buNone/>
          </a:pPr>
          <a:r>
            <a:rPr lang="he-IL" sz="1500" b="1" kern="1200" dirty="0"/>
            <a:t>5</a:t>
          </a:r>
          <a:r>
            <a:rPr lang="he-IL" sz="1500" kern="1200" dirty="0"/>
            <a:t>. </a:t>
          </a:r>
          <a:r>
            <a:rPr lang="he-IL" sz="1800" b="1" kern="1200" dirty="0"/>
            <a:t>איסור הטמנת צמיגים שלמים- חתוכים באתרי פסולת או כל מקום אחר ,אי אחסון צמיגים תחת כיפת השמיים ללא קירוי וכיסוי .</a:t>
          </a:r>
          <a:endParaRPr lang="en-US" sz="1800" b="1" kern="1200" dirty="0"/>
        </a:p>
      </dsp:txBody>
      <dsp:txXfrm>
        <a:off x="33498" y="3755320"/>
        <a:ext cx="6127405" cy="6192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5A069CB8-F204-4D06-B913-C5A26A89888A}" type="datetimeFigureOut">
              <a:rPr lang="en-US" smtClean="0"/>
              <a:t>4/23/2023</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תמונה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 y="4191635"/>
            <a:ext cx="3136900" cy="2666365"/>
          </a:xfrm>
          <a:prstGeom prst="rect">
            <a:avLst/>
          </a:prstGeom>
        </p:spPr>
      </p:pic>
      <p:pic>
        <p:nvPicPr>
          <p:cNvPr id="9" name="Picture 3">
            <a:extLst>
              <a:ext uri="{FF2B5EF4-FFF2-40B4-BE49-F238E27FC236}">
                <a16:creationId xmlns:a16="http://schemas.microsoft.com/office/drawing/2014/main" id="{B264AE40-936E-4D80-9294-D8DE505270A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74" t="19230" r="11854" b="15912"/>
          <a:stretch/>
        </p:blipFill>
        <p:spPr>
          <a:xfrm>
            <a:off x="212558" y="112295"/>
            <a:ext cx="1251284" cy="865689"/>
          </a:xfrm>
          <a:prstGeom prst="rect">
            <a:avLst/>
          </a:prstGeom>
        </p:spPr>
      </p:pic>
    </p:spTree>
    <p:extLst>
      <p:ext uri="{BB962C8B-B14F-4D97-AF65-F5344CB8AC3E}">
        <p14:creationId xmlns:p14="http://schemas.microsoft.com/office/powerpoint/2010/main" val="245043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50B6E300-0A13-4A81-945A-7333C271A069}" type="datetimeFigureOut">
              <a:rPr lang="en-US" smtClean="0"/>
              <a:t>4/23/2023</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799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34671962-1EA4-46E7-BCB0-F36CE46D1A59}" type="datetimeFigureOut">
              <a:rPr lang="en-US" smtClean="0"/>
              <a:t>4/23/2023</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88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D30BB376-B19C-488D-ABEB-03C7E6E9E3E0}" type="datetimeFigureOut">
              <a:rPr lang="en-US" smtClean="0"/>
              <a:t>4/23/2023</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37627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86F077B-A50F-4D64-8574-E2D6A98A5553}" type="datetimeFigureOut">
              <a:rPr lang="en-US" smtClean="0"/>
              <a:t>4/23/2023</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595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7D9E2A62-1983-43A1-A163-D8AA46534C80}" type="datetimeFigureOut">
              <a:rPr lang="en-US" smtClean="0"/>
              <a:t>4/23/2023</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295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898F3E3B-34E3-4345-B2A1-994B83598A9C}" type="datetimeFigureOut">
              <a:rPr lang="en-US" smtClean="0"/>
              <a:t>4/23/2023</a:t>
            </a:fld>
            <a:endParaRPr lang="en-US" dirty="0"/>
          </a:p>
        </p:txBody>
      </p:sp>
      <p:sp>
        <p:nvSpPr>
          <p:cNvPr id="8" name="מציין מיקום של כותרת תחתונה 7"/>
          <p:cNvSpPr>
            <a:spLocks noGrp="1"/>
          </p:cNvSpPr>
          <p:nvPr>
            <p:ph type="ftr" sz="quarter" idx="11"/>
          </p:nvPr>
        </p:nvSpPr>
        <p:spPr/>
        <p:txBody>
          <a:bodyPr/>
          <a:lstStyle/>
          <a:p>
            <a:endParaRPr lang="en-US" dirty="0"/>
          </a:p>
        </p:txBody>
      </p:sp>
      <p:sp>
        <p:nvSpPr>
          <p:cNvPr id="9" name="מציין מיקום של מספר שקופית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782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FD816C96-82A1-4D77-8ADA-627AC6FE3D65}" type="datetimeFigureOut">
              <a:rPr lang="en-US" smtClean="0"/>
              <a:t>4/23/2023</a:t>
            </a:fld>
            <a:endParaRPr lang="en-US" dirty="0"/>
          </a:p>
        </p:txBody>
      </p:sp>
      <p:sp>
        <p:nvSpPr>
          <p:cNvPr id="4" name="מציין מיקום של כותרת תחתונה 3"/>
          <p:cNvSpPr>
            <a:spLocks noGrp="1"/>
          </p:cNvSpPr>
          <p:nvPr>
            <p:ph type="ftr" sz="quarter" idx="11"/>
          </p:nvPr>
        </p:nvSpPr>
        <p:spPr/>
        <p:txBody>
          <a:bodyPr/>
          <a:lstStyle/>
          <a:p>
            <a:endParaRPr lang="en-US" dirty="0"/>
          </a:p>
        </p:txBody>
      </p:sp>
      <p:sp>
        <p:nvSpPr>
          <p:cNvPr id="5" name="מציין מיקום של מספר שקופית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810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D102C1E-28F2-47E9-802D-339E64E2F920}" type="datetimeFigureOut">
              <a:rPr lang="en-US" smtClean="0"/>
              <a:t>4/23/2023</a:t>
            </a:fld>
            <a:endParaRPr lang="en-US" dirty="0"/>
          </a:p>
        </p:txBody>
      </p:sp>
      <p:sp>
        <p:nvSpPr>
          <p:cNvPr id="3" name="מציין מיקום של כותרת תחתונה 2"/>
          <p:cNvSpPr>
            <a:spLocks noGrp="1"/>
          </p:cNvSpPr>
          <p:nvPr>
            <p:ph type="ftr" sz="quarter" idx="11"/>
          </p:nvPr>
        </p:nvSpPr>
        <p:spPr/>
        <p:txBody>
          <a:bodyPr/>
          <a:lstStyle/>
          <a:p>
            <a:endParaRPr lang="en-US" dirty="0"/>
          </a:p>
        </p:txBody>
      </p:sp>
      <p:sp>
        <p:nvSpPr>
          <p:cNvPr id="4" name="מציין מיקום של מספר שקופית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561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4271A48-F18A-45B3-BC05-1E27DA3F88AF}" type="datetimeFigureOut">
              <a:rPr lang="en-US" smtClean="0"/>
              <a:t>4/23/2023</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228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5B747F8-9654-4282-85D2-65F41AAE7A75}" type="datetimeFigureOut">
              <a:rPr lang="en-US" smtClean="0"/>
              <a:t>4/23/2023</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512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5B261-8843-42D1-AAFC-05E20E2D9B97}" type="datetimeFigureOut">
              <a:rPr lang="en-US" smtClean="0"/>
              <a:t>4/23/2023</a:t>
            </a:fld>
            <a:endParaRPr lang="en-US"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מציין מיקום של מספר שקופית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69547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sv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975360" y="1366887"/>
            <a:ext cx="10241280" cy="5316718"/>
          </a:xfrm>
        </p:spPr>
        <p:txBody>
          <a:bodyPr>
            <a:noAutofit/>
          </a:bodyPr>
          <a:lstStyle/>
          <a:p>
            <a:r>
              <a:rPr lang="he-IL" sz="8800" b="1" dirty="0">
                <a:solidFill>
                  <a:srgbClr val="3B5A50"/>
                </a:solidFill>
              </a:rPr>
              <a:t>אשכול בית הכרם   </a:t>
            </a:r>
          </a:p>
          <a:p>
            <a:r>
              <a:rPr lang="he-IL" sz="8800" b="1" u="sng" dirty="0">
                <a:solidFill>
                  <a:srgbClr val="3B5A50"/>
                </a:solidFill>
              </a:rPr>
              <a:t>אכיפה  סביבתית</a:t>
            </a:r>
            <a:endParaRPr lang="en-US" sz="8800" b="1" u="sng" dirty="0">
              <a:solidFill>
                <a:srgbClr val="3B5A50"/>
              </a:solidFill>
            </a:endParaRPr>
          </a:p>
          <a:p>
            <a:r>
              <a:rPr lang="he-IL" sz="8800" b="1" dirty="0">
                <a:solidFill>
                  <a:srgbClr val="3B5A50"/>
                </a:solidFill>
              </a:rPr>
              <a:t>2022</a:t>
            </a:r>
            <a:endParaRPr lang="en-US" sz="8800" b="1" dirty="0">
              <a:solidFill>
                <a:srgbClr val="3B5A50"/>
              </a:solidFill>
            </a:endParaRPr>
          </a:p>
          <a:p>
            <a:endParaRPr lang="he-IL" sz="8000" b="1" dirty="0">
              <a:solidFill>
                <a:srgbClr val="3B5A50"/>
              </a:solidFill>
            </a:endParaRPr>
          </a:p>
        </p:txBody>
      </p:sp>
      <p:sp>
        <p:nvSpPr>
          <p:cNvPr id="2" name="מלבן 1"/>
          <p:cNvSpPr/>
          <p:nvPr/>
        </p:nvSpPr>
        <p:spPr>
          <a:xfrm>
            <a:off x="9728200" y="4597400"/>
            <a:ext cx="2463800" cy="226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53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7537270" y="736664"/>
            <a:ext cx="4654730" cy="514481"/>
          </a:xfrm>
        </p:spPr>
        <p:txBody>
          <a:bodyPr>
            <a:noAutofit/>
          </a:bodyPr>
          <a:lstStyle/>
          <a:p>
            <a:r>
              <a:rPr lang="he-IL" sz="3200" b="1" dirty="0">
                <a:solidFill>
                  <a:schemeClr val="bg1"/>
                </a:solidFill>
              </a:rPr>
              <a:t>תפיסת העבודה שלנו</a:t>
            </a:r>
          </a:p>
        </p:txBody>
      </p:sp>
      <p:sp>
        <p:nvSpPr>
          <p:cNvPr id="21" name="TextBox 20"/>
          <p:cNvSpPr txBox="1"/>
          <p:nvPr/>
        </p:nvSpPr>
        <p:spPr>
          <a:xfrm>
            <a:off x="7459021" y="4660134"/>
            <a:ext cx="757281" cy="584775"/>
          </a:xfrm>
          <a:prstGeom prst="rect">
            <a:avLst/>
          </a:prstGeom>
          <a:noFill/>
        </p:spPr>
        <p:txBody>
          <a:bodyPr wrap="square" rtlCol="0">
            <a:spAutoFit/>
          </a:bodyPr>
          <a:lstStyle/>
          <a:p>
            <a:pPr algn="ctr" rtl="1"/>
            <a:endParaRPr lang="en-US" sz="3200" dirty="0">
              <a:solidFill>
                <a:schemeClr val="bg1"/>
              </a:solidFill>
            </a:endParaRPr>
          </a:p>
        </p:txBody>
      </p:sp>
      <p:sp>
        <p:nvSpPr>
          <p:cNvPr id="6" name="מלבן מעוגל 5"/>
          <p:cNvSpPr/>
          <p:nvPr/>
        </p:nvSpPr>
        <p:spPr>
          <a:xfrm>
            <a:off x="3958862" y="209408"/>
            <a:ext cx="7889345" cy="709196"/>
          </a:xfrm>
          <a:prstGeom prst="roundRect">
            <a:avLst/>
          </a:prstGeom>
          <a:solidFill>
            <a:srgbClr val="3B5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מלבן 14"/>
          <p:cNvSpPr/>
          <p:nvPr/>
        </p:nvSpPr>
        <p:spPr>
          <a:xfrm>
            <a:off x="7384162" y="179286"/>
            <a:ext cx="4116833" cy="769441"/>
          </a:xfrm>
          <a:prstGeom prst="rect">
            <a:avLst/>
          </a:prstGeom>
        </p:spPr>
        <p:txBody>
          <a:bodyPr wrap="none">
            <a:spAutoFit/>
          </a:bodyPr>
          <a:lstStyle/>
          <a:p>
            <a:pPr lvl="0" algn="r" rtl="1"/>
            <a:r>
              <a:rPr lang="he-IL" sz="4400" dirty="0">
                <a:solidFill>
                  <a:schemeClr val="bg1"/>
                </a:solidFill>
              </a:rPr>
              <a:t>אכיפה סביבתית  :</a:t>
            </a:r>
            <a:endParaRPr lang="he-IL" sz="4400" dirty="0">
              <a:solidFill>
                <a:schemeClr val="bg1"/>
              </a:solidFill>
              <a:latin typeface="Guttman Yad-Light" panose="02010401010101010101" pitchFamily="2" charset="-79"/>
              <a:cs typeface="Guttman Yad-Light" panose="02010401010101010101" pitchFamily="2" charset="-79"/>
            </a:endParaRPr>
          </a:p>
        </p:txBody>
      </p:sp>
      <p:sp>
        <p:nvSpPr>
          <p:cNvPr id="2" name="תיבת טקסט 1">
            <a:extLst>
              <a:ext uri="{FF2B5EF4-FFF2-40B4-BE49-F238E27FC236}">
                <a16:creationId xmlns:a16="http://schemas.microsoft.com/office/drawing/2014/main" id="{AFE86849-4C13-43B3-9C0F-2F0CEDE640F8}"/>
              </a:ext>
            </a:extLst>
          </p:cNvPr>
          <p:cNvSpPr txBox="1"/>
          <p:nvPr/>
        </p:nvSpPr>
        <p:spPr>
          <a:xfrm>
            <a:off x="4279769" y="1434516"/>
            <a:ext cx="7221225" cy="4524315"/>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he-IL" sz="2400" b="1" dirty="0"/>
              <a:t>צוות של שני פקחים אשר עברו קורס מטעם </a:t>
            </a:r>
            <a:r>
              <a:rPr lang="he-IL" sz="2400" b="1" dirty="0" err="1"/>
              <a:t>מפע"ם</a:t>
            </a:r>
            <a:r>
              <a:rPr lang="he-IL" sz="2400" b="1" dirty="0"/>
              <a:t> גליל מערבי בקורס פקחי איכות סביבה.</a:t>
            </a:r>
          </a:p>
          <a:p>
            <a:pPr marL="285750" indent="-285750" algn="r" rtl="1">
              <a:lnSpc>
                <a:spcPct val="150000"/>
              </a:lnSpc>
              <a:buFont typeface="Arial" panose="020B0604020202020204" pitchFamily="34" charset="0"/>
              <a:buChar char="•"/>
            </a:pPr>
            <a:r>
              <a:rPr lang="he-IL" sz="2400" b="1" dirty="0"/>
              <a:t>רכב מוקד ממותג.</a:t>
            </a:r>
          </a:p>
          <a:p>
            <a:pPr marL="285750" indent="-285750" algn="r" rtl="1">
              <a:lnSpc>
                <a:spcPct val="150000"/>
              </a:lnSpc>
              <a:buFont typeface="Arial" panose="020B0604020202020204" pitchFamily="34" charset="0"/>
              <a:buChar char="•"/>
            </a:pPr>
            <a:r>
              <a:rPr lang="he-IL" sz="2400" b="1" dirty="0"/>
              <a:t>מוקד אכיפה.</a:t>
            </a:r>
          </a:p>
          <a:p>
            <a:pPr marL="285750" indent="-285750" algn="r" rtl="1">
              <a:lnSpc>
                <a:spcPct val="150000"/>
              </a:lnSpc>
              <a:buFont typeface="Arial" panose="020B0604020202020204" pitchFamily="34" charset="0"/>
              <a:buChar char="•"/>
            </a:pPr>
            <a:r>
              <a:rPr lang="en-US" sz="2400" b="1" dirty="0"/>
              <a:t>18</a:t>
            </a:r>
            <a:r>
              <a:rPr lang="he-IL" sz="2400" b="1" dirty="0"/>
              <a:t> אתרי מצלמות בשטחים הפתוחים ,בתחום השיפוט של האכיפה (</a:t>
            </a:r>
            <a:r>
              <a:rPr lang="en-US" sz="2400" b="1" dirty="0"/>
              <a:t>91</a:t>
            </a:r>
            <a:r>
              <a:rPr lang="he-IL" sz="2400" b="1" dirty="0"/>
              <a:t> מצלמות סה"כ).</a:t>
            </a:r>
          </a:p>
          <a:p>
            <a:pPr marL="285750" indent="-285750" algn="r" rtl="1">
              <a:lnSpc>
                <a:spcPct val="150000"/>
              </a:lnSpc>
              <a:buFont typeface="Arial" panose="020B0604020202020204" pitchFamily="34" charset="0"/>
              <a:buChar char="•"/>
            </a:pPr>
            <a:r>
              <a:rPr lang="he-IL" sz="2400" b="1" dirty="0"/>
              <a:t>3 מצלמות שביל לפעילות יזומה .</a:t>
            </a:r>
          </a:p>
          <a:p>
            <a:pPr marL="285750" indent="-285750" algn="r" rtl="1">
              <a:buFont typeface="Arial" panose="020B0604020202020204" pitchFamily="34" charset="0"/>
              <a:buChar char="•"/>
            </a:pPr>
            <a:endParaRPr lang="he-IL" b="1" dirty="0"/>
          </a:p>
          <a:p>
            <a:pPr marL="285750" indent="-285750" algn="r" rtl="1">
              <a:buFont typeface="Arial" panose="020B0604020202020204" pitchFamily="34" charset="0"/>
              <a:buChar char="•"/>
            </a:pPr>
            <a:endParaRPr lang="LID4096" dirty="0"/>
          </a:p>
        </p:txBody>
      </p:sp>
      <p:sp>
        <p:nvSpPr>
          <p:cNvPr id="4" name="AutoShape 2">
            <a:extLst>
              <a:ext uri="{FF2B5EF4-FFF2-40B4-BE49-F238E27FC236}">
                <a16:creationId xmlns:a16="http://schemas.microsoft.com/office/drawing/2014/main" id="{FAFCC2C6-374C-4E56-80A3-0329CDAAC4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pic>
        <p:nvPicPr>
          <p:cNvPr id="5" name="תמונה 4">
            <a:extLst>
              <a:ext uri="{FF2B5EF4-FFF2-40B4-BE49-F238E27FC236}">
                <a16:creationId xmlns:a16="http://schemas.microsoft.com/office/drawing/2014/main" id="{537F24CA-38BB-44F5-B581-6B0F19CF9F2E}"/>
              </a:ext>
            </a:extLst>
          </p:cNvPr>
          <p:cNvPicPr>
            <a:picLocks noChangeAspect="1"/>
          </p:cNvPicPr>
          <p:nvPr/>
        </p:nvPicPr>
        <p:blipFill>
          <a:blip r:embed="rId2"/>
          <a:stretch>
            <a:fillRect/>
          </a:stretch>
        </p:blipFill>
        <p:spPr>
          <a:xfrm>
            <a:off x="353683" y="918605"/>
            <a:ext cx="3847381" cy="2510396"/>
          </a:xfrm>
          <a:prstGeom prst="rect">
            <a:avLst/>
          </a:prstGeom>
        </p:spPr>
      </p:pic>
    </p:spTree>
    <p:extLst>
      <p:ext uri="{BB962C8B-B14F-4D97-AF65-F5344CB8AC3E}">
        <p14:creationId xmlns:p14="http://schemas.microsoft.com/office/powerpoint/2010/main" val="142216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מעוגל 5">
            <a:extLst>
              <a:ext uri="{FF2B5EF4-FFF2-40B4-BE49-F238E27FC236}">
                <a16:creationId xmlns:a16="http://schemas.microsoft.com/office/drawing/2014/main" id="{401FDB83-1F35-48B9-8652-964D35AC9816}"/>
              </a:ext>
            </a:extLst>
          </p:cNvPr>
          <p:cNvSpPr/>
          <p:nvPr/>
        </p:nvSpPr>
        <p:spPr>
          <a:xfrm>
            <a:off x="4747405" y="352526"/>
            <a:ext cx="7444596" cy="849746"/>
          </a:xfrm>
          <a:prstGeom prst="roundRect">
            <a:avLst/>
          </a:prstGeom>
          <a:solidFill>
            <a:srgbClr val="3B5A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algn="r" defTabSz="914400" rtl="1">
              <a:lnSpc>
                <a:spcPct val="90000"/>
              </a:lnSpc>
              <a:spcBef>
                <a:spcPct val="0"/>
              </a:spcBef>
              <a:spcAft>
                <a:spcPts val="600"/>
              </a:spcAft>
            </a:pPr>
            <a:r>
              <a:rPr lang="en-US" sz="3300" kern="1200" dirty="0">
                <a:solidFill>
                  <a:schemeClr val="bg1"/>
                </a:solidFill>
                <a:latin typeface="+mj-lt"/>
                <a:ea typeface="+mj-ea"/>
                <a:cs typeface="+mj-cs"/>
              </a:rPr>
              <a:t>סדר עדיפויות באכיפה </a:t>
            </a:r>
            <a:r>
              <a:rPr lang="he-IL" sz="3300" kern="1200" dirty="0">
                <a:solidFill>
                  <a:schemeClr val="bg1"/>
                </a:solidFill>
                <a:latin typeface="+mj-lt"/>
                <a:ea typeface="+mj-ea"/>
                <a:cs typeface="+mj-cs"/>
              </a:rPr>
              <a:t>(</a:t>
            </a:r>
            <a:r>
              <a:rPr lang="en-US" sz="3300" kern="1200" dirty="0">
                <a:solidFill>
                  <a:schemeClr val="bg1"/>
                </a:solidFill>
                <a:latin typeface="+mj-lt"/>
                <a:ea typeface="+mj-ea"/>
                <a:cs typeface="+mj-cs"/>
              </a:rPr>
              <a:t> ע"פ מדיניות האשכול   </a:t>
            </a:r>
            <a:r>
              <a:rPr lang="he-IL" sz="3300" kern="1200" dirty="0">
                <a:solidFill>
                  <a:schemeClr val="bg1"/>
                </a:solidFill>
                <a:latin typeface="+mj-lt"/>
                <a:ea typeface="+mj-ea"/>
                <a:cs typeface="+mj-cs"/>
              </a:rPr>
              <a:t>)</a:t>
            </a:r>
            <a:endParaRPr lang="en-US" sz="3300" kern="1200" dirty="0">
              <a:solidFill>
                <a:schemeClr val="bg1"/>
              </a:solidFill>
              <a:latin typeface="+mj-lt"/>
              <a:ea typeface="+mj-ea"/>
              <a:cs typeface="+mj-cs"/>
            </a:endParaRPr>
          </a:p>
        </p:txBody>
      </p:sp>
      <p:pic>
        <p:nvPicPr>
          <p:cNvPr id="18" name="גרפיקה 17" descr="פירמידה עם רמות קו מיתאר">
            <a:extLst>
              <a:ext uri="{FF2B5EF4-FFF2-40B4-BE49-F238E27FC236}">
                <a16:creationId xmlns:a16="http://schemas.microsoft.com/office/drawing/2014/main" id="{44D4FE9F-8AB0-4F61-A464-EEB702505F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142" y="989814"/>
            <a:ext cx="3767504" cy="5626645"/>
          </a:xfrm>
          <a:prstGeom prst="rect">
            <a:avLst/>
          </a:prstGeom>
        </p:spPr>
      </p:pic>
      <p:graphicFrame>
        <p:nvGraphicFramePr>
          <p:cNvPr id="20" name="מציין מיקום תוכן 2">
            <a:extLst>
              <a:ext uri="{FF2B5EF4-FFF2-40B4-BE49-F238E27FC236}">
                <a16:creationId xmlns:a16="http://schemas.microsoft.com/office/drawing/2014/main" id="{600E1643-3C03-497C-9F65-91CE75ABD021}"/>
              </a:ext>
            </a:extLst>
          </p:cNvPr>
          <p:cNvGraphicFramePr>
            <a:graphicFrameLocks noGrp="1"/>
          </p:cNvGraphicFramePr>
          <p:nvPr>
            <p:ph idx="1"/>
          </p:nvPr>
        </p:nvGraphicFramePr>
        <p:xfrm>
          <a:off x="5529532" y="2208362"/>
          <a:ext cx="6194402" cy="4408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483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7537270" y="736664"/>
            <a:ext cx="4654730" cy="514481"/>
          </a:xfrm>
        </p:spPr>
        <p:txBody>
          <a:bodyPr>
            <a:noAutofit/>
          </a:bodyPr>
          <a:lstStyle/>
          <a:p>
            <a:r>
              <a:rPr lang="he-IL" sz="3200" b="1" dirty="0">
                <a:solidFill>
                  <a:schemeClr val="bg1"/>
                </a:solidFill>
              </a:rPr>
              <a:t>תפיסת העבודה שלנו</a:t>
            </a:r>
          </a:p>
        </p:txBody>
      </p:sp>
      <p:sp>
        <p:nvSpPr>
          <p:cNvPr id="21" name="TextBox 20"/>
          <p:cNvSpPr txBox="1"/>
          <p:nvPr/>
        </p:nvSpPr>
        <p:spPr>
          <a:xfrm>
            <a:off x="7459021" y="4660134"/>
            <a:ext cx="757281" cy="584775"/>
          </a:xfrm>
          <a:prstGeom prst="rect">
            <a:avLst/>
          </a:prstGeom>
          <a:noFill/>
        </p:spPr>
        <p:txBody>
          <a:bodyPr wrap="square" rtlCol="0">
            <a:spAutoFit/>
          </a:bodyPr>
          <a:lstStyle/>
          <a:p>
            <a:pPr algn="ctr" rtl="1"/>
            <a:endParaRPr lang="en-US" sz="3200" dirty="0">
              <a:solidFill>
                <a:schemeClr val="bg1"/>
              </a:solidFill>
            </a:endParaRPr>
          </a:p>
        </p:txBody>
      </p:sp>
      <p:sp>
        <p:nvSpPr>
          <p:cNvPr id="6" name="מלבן מעוגל 5"/>
          <p:cNvSpPr/>
          <p:nvPr/>
        </p:nvSpPr>
        <p:spPr>
          <a:xfrm>
            <a:off x="3958862" y="209408"/>
            <a:ext cx="7889345" cy="709196"/>
          </a:xfrm>
          <a:prstGeom prst="roundRect">
            <a:avLst/>
          </a:prstGeom>
          <a:solidFill>
            <a:srgbClr val="3B5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מלבן 14"/>
          <p:cNvSpPr/>
          <p:nvPr/>
        </p:nvSpPr>
        <p:spPr>
          <a:xfrm>
            <a:off x="7802546" y="179286"/>
            <a:ext cx="3698449" cy="769441"/>
          </a:xfrm>
          <a:prstGeom prst="rect">
            <a:avLst/>
          </a:prstGeom>
        </p:spPr>
        <p:txBody>
          <a:bodyPr wrap="none">
            <a:spAutoFit/>
          </a:bodyPr>
          <a:lstStyle/>
          <a:p>
            <a:pPr lvl="0" algn="r" rtl="1"/>
            <a:r>
              <a:rPr lang="he-IL" sz="4400" dirty="0">
                <a:solidFill>
                  <a:schemeClr val="bg1"/>
                </a:solidFill>
              </a:rPr>
              <a:t>תפיסת הפעלה :</a:t>
            </a:r>
            <a:endParaRPr lang="he-IL" sz="4400" dirty="0">
              <a:solidFill>
                <a:schemeClr val="bg1"/>
              </a:solidFill>
              <a:latin typeface="Guttman Yad-Light" panose="02010401010101010101" pitchFamily="2" charset="-79"/>
              <a:cs typeface="Guttman Yad-Light" panose="02010401010101010101" pitchFamily="2" charset="-79"/>
            </a:endParaRPr>
          </a:p>
        </p:txBody>
      </p:sp>
      <p:sp>
        <p:nvSpPr>
          <p:cNvPr id="2" name="תיבת טקסט 1">
            <a:extLst>
              <a:ext uri="{FF2B5EF4-FFF2-40B4-BE49-F238E27FC236}">
                <a16:creationId xmlns:a16="http://schemas.microsoft.com/office/drawing/2014/main" id="{AFE86849-4C13-43B3-9C0F-2F0CEDE640F8}"/>
              </a:ext>
            </a:extLst>
          </p:cNvPr>
          <p:cNvSpPr txBox="1"/>
          <p:nvPr/>
        </p:nvSpPr>
        <p:spPr>
          <a:xfrm>
            <a:off x="4775200" y="1434516"/>
            <a:ext cx="6080328" cy="646331"/>
          </a:xfrm>
          <a:prstGeom prst="rect">
            <a:avLst/>
          </a:prstGeom>
          <a:noFill/>
        </p:spPr>
        <p:txBody>
          <a:bodyPr wrap="square" rtlCol="0">
            <a:spAutoFit/>
          </a:bodyPr>
          <a:lstStyle/>
          <a:p>
            <a:pPr marL="285750" indent="-285750" algn="r" rtl="1">
              <a:buFont typeface="Arial" panose="020B0604020202020204" pitchFamily="34" charset="0"/>
              <a:buChar char="•"/>
            </a:pPr>
            <a:endParaRPr lang="he-IL" dirty="0"/>
          </a:p>
          <a:p>
            <a:pPr marL="285750" indent="-285750" algn="r" rtl="1">
              <a:buFont typeface="Arial" panose="020B0604020202020204" pitchFamily="34" charset="0"/>
              <a:buChar char="•"/>
            </a:pPr>
            <a:endParaRPr lang="LID4096" dirty="0"/>
          </a:p>
        </p:txBody>
      </p:sp>
      <p:sp>
        <p:nvSpPr>
          <p:cNvPr id="4" name="AutoShape 2">
            <a:extLst>
              <a:ext uri="{FF2B5EF4-FFF2-40B4-BE49-F238E27FC236}">
                <a16:creationId xmlns:a16="http://schemas.microsoft.com/office/drawing/2014/main" id="{FAFCC2C6-374C-4E56-80A3-0329CDAAC4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10" name="תיבת טקסט 9">
            <a:extLst>
              <a:ext uri="{FF2B5EF4-FFF2-40B4-BE49-F238E27FC236}">
                <a16:creationId xmlns:a16="http://schemas.microsoft.com/office/drawing/2014/main" id="{40B141B1-3699-4AA3-B9C2-B95E9CDA1265}"/>
              </a:ext>
            </a:extLst>
          </p:cNvPr>
          <p:cNvSpPr txBox="1"/>
          <p:nvPr/>
        </p:nvSpPr>
        <p:spPr>
          <a:xfrm>
            <a:off x="457200" y="1997839"/>
            <a:ext cx="11391007" cy="2677656"/>
          </a:xfrm>
          <a:prstGeom prst="rect">
            <a:avLst/>
          </a:prstGeom>
          <a:noFill/>
        </p:spPr>
        <p:txBody>
          <a:bodyPr wrap="square">
            <a:spAutoFit/>
          </a:bodyPr>
          <a:lstStyle/>
          <a:p>
            <a:pPr algn="r"/>
            <a:r>
              <a:rPr lang="he-IL" sz="2400" b="1" dirty="0"/>
              <a:t>.עבודת הפיקוח והאכיפה, של האשכול, תתבסס, בעיקרה, על מערך המצלמות. המצלמות יעבדו 7/24 ויתעדו אירועי השלכת פסולת. </a:t>
            </a:r>
          </a:p>
          <a:p>
            <a:pPr algn="r"/>
            <a:r>
              <a:rPr lang="he-IL" sz="2400" b="1" dirty="0"/>
              <a:t>.יחידת הפיקוח תכלול שני פקחים שיצאו יחד לשטח ו"יכסו" בעבודתם המשותפת כ - 8 שעות ביום, 5 ימים בשבוע. </a:t>
            </a:r>
          </a:p>
          <a:p>
            <a:pPr algn="r"/>
            <a:r>
              <a:rPr lang="he-IL" sz="2400" b="1" dirty="0"/>
              <a:t>.עיקר זמנם של הפקחים יהיה מוקדש לעבודה וסיור בשטח. בפתיחתה של כל משמרת תתבצע בדיקה של המצלמות ויסומנו אתרים לבדיקה ואיסוף ראיות בשטח. בסופה של כל משמרת תיבדק תקינותן של המצלמות וימולא יומן פעילות.</a:t>
            </a:r>
          </a:p>
        </p:txBody>
      </p:sp>
    </p:spTree>
    <p:extLst>
      <p:ext uri="{BB962C8B-B14F-4D97-AF65-F5344CB8AC3E}">
        <p14:creationId xmlns:p14="http://schemas.microsoft.com/office/powerpoint/2010/main" val="376563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174A25-F32A-235A-2DFD-BA6C6B4C983A}"/>
              </a:ext>
            </a:extLst>
          </p:cNvPr>
          <p:cNvSpPr>
            <a:spLocks noGrp="1"/>
          </p:cNvSpPr>
          <p:nvPr>
            <p:ph type="title"/>
          </p:nvPr>
        </p:nvSpPr>
        <p:spPr>
          <a:xfrm>
            <a:off x="838200" y="103695"/>
            <a:ext cx="10515600" cy="1319751"/>
          </a:xfrm>
        </p:spPr>
        <p:txBody>
          <a:bodyPr>
            <a:normAutofit fontScale="90000"/>
          </a:bodyPr>
          <a:lstStyle/>
          <a:p>
            <a:pPr algn="r"/>
            <a:r>
              <a:rPr lang="he-IL" sz="3100" b="1" u="sng" dirty="0">
                <a:effectLst/>
                <a:latin typeface="Calibri" panose="020F0502020204030204" pitchFamily="34" charset="0"/>
                <a:ea typeface="Calibri" panose="020F0502020204030204" pitchFamily="34" charset="0"/>
                <a:cs typeface="+mn-cs"/>
              </a:rPr>
              <a:t>פקח סביבה</a:t>
            </a:r>
            <a:br>
              <a:rPr lang="en-US" sz="4400" b="1" dirty="0">
                <a:effectLst/>
                <a:latin typeface="Calibri" panose="020F0502020204030204" pitchFamily="34" charset="0"/>
                <a:ea typeface="Calibri" panose="020F0502020204030204" pitchFamily="34" charset="0"/>
                <a:cs typeface="+mn-cs"/>
              </a:rPr>
            </a:br>
            <a:r>
              <a:rPr lang="he-IL" sz="2000" b="1" dirty="0">
                <a:effectLst/>
                <a:latin typeface="Calibri" panose="020F0502020204030204" pitchFamily="34" charset="0"/>
                <a:ea typeface="Calibri" panose="020F0502020204030204" pitchFamily="34" charset="0"/>
                <a:cs typeface="+mn-cs"/>
              </a:rPr>
              <a:t>פיקוח ואכיפה, בתחום הסביבתי, בשטחי האשכול (בשטחי הרשויות שהאצילו סמכויות אכיפה לאשכול). הפקח אחראי הן לתפעול מוקד המצלמות ולביצוע אכיפה במסגרתו והן לביצוע פעולות פיקוח ואכיפה בשטח. </a:t>
            </a:r>
            <a:br>
              <a:rPr lang="en-US" sz="2200" b="1" dirty="0">
                <a:effectLst/>
                <a:latin typeface="Calibri" panose="020F0502020204030204" pitchFamily="34" charset="0"/>
                <a:ea typeface="Calibri" panose="020F0502020204030204" pitchFamily="34" charset="0"/>
                <a:cs typeface="+mn-cs"/>
              </a:rPr>
            </a:br>
            <a:endParaRPr lang="he-IL" sz="2200" b="1" dirty="0">
              <a:cs typeface="+mn-cs"/>
            </a:endParaRPr>
          </a:p>
        </p:txBody>
      </p:sp>
      <p:sp>
        <p:nvSpPr>
          <p:cNvPr id="3" name="מציין מיקום תוכן 2">
            <a:extLst>
              <a:ext uri="{FF2B5EF4-FFF2-40B4-BE49-F238E27FC236}">
                <a16:creationId xmlns:a16="http://schemas.microsoft.com/office/drawing/2014/main" id="{1F9CCAB6-813F-01CD-F793-A3066DAF019A}"/>
              </a:ext>
            </a:extLst>
          </p:cNvPr>
          <p:cNvSpPr>
            <a:spLocks noGrp="1"/>
          </p:cNvSpPr>
          <p:nvPr>
            <p:ph idx="1"/>
          </p:nvPr>
        </p:nvSpPr>
        <p:spPr>
          <a:xfrm>
            <a:off x="65988" y="1423446"/>
            <a:ext cx="11287812" cy="5434553"/>
          </a:xfrm>
        </p:spPr>
        <p:txBody>
          <a:bodyPr>
            <a:normAutofit fontScale="25000" lnSpcReduction="20000"/>
          </a:bodyPr>
          <a:lstStyle/>
          <a:p>
            <a:pPr marL="502920" algn="just" rtl="1">
              <a:lnSpc>
                <a:spcPct val="150000"/>
              </a:lnSpc>
            </a:pPr>
            <a:r>
              <a:rPr lang="he-IL" sz="11200" b="1" u="sng" dirty="0">
                <a:effectLst/>
                <a:latin typeface="Calibri" panose="020F0502020204030204" pitchFamily="34" charset="0"/>
                <a:ea typeface="Calibri" panose="020F0502020204030204" pitchFamily="34" charset="0"/>
              </a:rPr>
              <a:t>תחומי אחריות מרכזיים</a:t>
            </a:r>
            <a:r>
              <a:rPr lang="he-IL" sz="11200" b="1" dirty="0">
                <a:effectLst/>
                <a:latin typeface="Calibri" panose="020F0502020204030204" pitchFamily="34" charset="0"/>
                <a:ea typeface="Calibri" panose="020F0502020204030204" pitchFamily="34" charset="0"/>
              </a:rPr>
              <a:t>:</a:t>
            </a:r>
            <a:endParaRPr lang="en-US" sz="11200" b="1"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הפעלת המערכות הטכנולוגיות של המוקד.</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בדיקת מצלמות ואיתור אירועים שתועדו במצלמות.</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ביצוע סיורים יזומים בשטח לצורך הרתעה ואיתור מפגעים סביבתיים.</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תיעוד עבירות איכות סביבה (הן מהמצלמות והן בשטח) לרבות כתיבת דוחות מפורטים.</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מתן מענה לפניות ציבור המתקבלות באשכול בהיבטי אכיפה.</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הפעלת סמכויות ואמצעי אכיפה בהתאם למדיניות האכיפה של האשכול והנחיות התובע העירוני.</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איסוף ראיות, ניהול חקירה ובניית תיקי חקירה.</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תיאום שוטף עם התביעה העירונית.</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מתן עדות בבית המשפט, בהתאם לצורך.</a:t>
            </a:r>
            <a:endParaRPr lang="en-US" sz="7200" dirty="0">
              <a:effectLst/>
              <a:latin typeface="Calibri" panose="020F0502020204030204" pitchFamily="34" charset="0"/>
              <a:ea typeface="Calibri" panose="020F0502020204030204" pitchFamily="34" charset="0"/>
            </a:endParaRPr>
          </a:p>
          <a:p>
            <a:pPr marL="342900" lvl="0" indent="-342900" algn="just" rtl="1">
              <a:lnSpc>
                <a:spcPct val="150000"/>
              </a:lnSpc>
              <a:buFont typeface="Symbol" panose="05050102010706020507" pitchFamily="18" charset="2"/>
              <a:buChar char=""/>
            </a:pPr>
            <a:r>
              <a:rPr lang="he-IL" sz="7200" dirty="0">
                <a:effectLst/>
                <a:latin typeface="Calibri" panose="020F0502020204030204" pitchFamily="34" charset="0"/>
                <a:ea typeface="Calibri" panose="020F0502020204030204" pitchFamily="34" charset="0"/>
              </a:rPr>
              <a:t>יצירת והפעלת שיתופי פעולה עם גורמי אכיפה נוספים.</a:t>
            </a:r>
            <a:endParaRPr lang="en-US" sz="7200" dirty="0">
              <a:effectLst/>
              <a:latin typeface="Calibri" panose="020F0502020204030204" pitchFamily="34" charset="0"/>
              <a:ea typeface="Calibri" panose="020F0502020204030204" pitchFamily="34" charset="0"/>
            </a:endParaRPr>
          </a:p>
          <a:p>
            <a:pPr marL="960120" algn="just" rtl="1">
              <a:lnSpc>
                <a:spcPct val="150000"/>
              </a:lnSpc>
              <a:spcAft>
                <a:spcPts val="800"/>
              </a:spcAft>
            </a:pPr>
            <a:r>
              <a:rPr lang="en-US" sz="7200" dirty="0">
                <a:effectLst/>
                <a:latin typeface="Arial" panose="020B0604020202020204" pitchFamily="34" charset="0"/>
                <a:ea typeface="Calibri" panose="020F0502020204030204" pitchFamily="34" charset="0"/>
                <a:cs typeface="Arial" panose="020B0604020202020204" pitchFamily="34" charset="0"/>
              </a:rPr>
              <a:t> </a:t>
            </a:r>
            <a:endParaRPr lang="en-US" sz="72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7952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9D9061-DB49-464B-8F62-55C757882794}"/>
              </a:ext>
            </a:extLst>
          </p:cNvPr>
          <p:cNvSpPr>
            <a:spLocks noGrp="1"/>
          </p:cNvSpPr>
          <p:nvPr>
            <p:ph type="title"/>
          </p:nvPr>
        </p:nvSpPr>
        <p:spPr>
          <a:xfrm>
            <a:off x="4084890" y="188007"/>
            <a:ext cx="7716851" cy="811851"/>
          </a:xfrm>
        </p:spPr>
        <p:txBody>
          <a:bodyPr>
            <a:normAutofit fontScale="90000"/>
          </a:bodyPr>
          <a:lstStyle/>
          <a:p>
            <a:pPr algn="r"/>
            <a:r>
              <a:rPr lang="he-IL" sz="4400" b="1" u="sng" dirty="0">
                <a:effectLst/>
                <a:latin typeface="Calibri" panose="020F0502020204030204" pitchFamily="34" charset="0"/>
                <a:ea typeface="Times New Roman" panose="02020603050405020304" pitchFamily="18" charset="0"/>
                <a:cs typeface="+mn-cs"/>
              </a:rPr>
              <a:t>תפיסת ההפעלה –פיקוח סביבתי :</a:t>
            </a:r>
            <a:br>
              <a:rPr lang="he-IL" sz="4400" dirty="0">
                <a:effectLst/>
                <a:latin typeface="Calibri" panose="020F0502020204030204" pitchFamily="34" charset="0"/>
                <a:ea typeface="Calibri" panose="020F0502020204030204" pitchFamily="34" charset="0"/>
                <a:cs typeface="Arial" panose="020B0604020202020204" pitchFamily="34" charset="0"/>
              </a:rPr>
            </a:br>
            <a:endParaRPr lang="LID4096" b="1" u="sng" dirty="0">
              <a:latin typeface="+mn-lt"/>
              <a:cs typeface="+mn-cs"/>
            </a:endParaRPr>
          </a:p>
        </p:txBody>
      </p:sp>
      <p:pic>
        <p:nvPicPr>
          <p:cNvPr id="6" name="תמונה 5">
            <a:extLst>
              <a:ext uri="{FF2B5EF4-FFF2-40B4-BE49-F238E27FC236}">
                <a16:creationId xmlns:a16="http://schemas.microsoft.com/office/drawing/2014/main" id="{752FFB18-BB01-4056-8948-C0C4BBB5C1FF}"/>
              </a:ext>
            </a:extLst>
          </p:cNvPr>
          <p:cNvPicPr>
            <a:picLocks noChangeAspect="1"/>
          </p:cNvPicPr>
          <p:nvPr/>
        </p:nvPicPr>
        <p:blipFill>
          <a:blip r:embed="rId2"/>
          <a:stretch>
            <a:fillRect/>
          </a:stretch>
        </p:blipFill>
        <p:spPr>
          <a:xfrm>
            <a:off x="68366" y="188007"/>
            <a:ext cx="1786071" cy="1494135"/>
          </a:xfrm>
          <a:prstGeom prst="rect">
            <a:avLst/>
          </a:prstGeom>
        </p:spPr>
      </p:pic>
      <p:sp>
        <p:nvSpPr>
          <p:cNvPr id="3" name="חץ: למטה 2">
            <a:extLst>
              <a:ext uri="{FF2B5EF4-FFF2-40B4-BE49-F238E27FC236}">
                <a16:creationId xmlns:a16="http://schemas.microsoft.com/office/drawing/2014/main" id="{2170DAEF-262D-4278-95FE-D1D249C42C8A}"/>
              </a:ext>
            </a:extLst>
          </p:cNvPr>
          <p:cNvSpPr/>
          <p:nvPr/>
        </p:nvSpPr>
        <p:spPr>
          <a:xfrm>
            <a:off x="9558068" y="741873"/>
            <a:ext cx="1517282" cy="2769078"/>
          </a:xfrm>
          <a:prstGeom prst="downArrow">
            <a:avLst>
              <a:gd name="adj1" fmla="val 50000"/>
              <a:gd name="adj2" fmla="val 425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איתור וזיהוי מוקד </a:t>
            </a:r>
          </a:p>
        </p:txBody>
      </p:sp>
      <p:sp>
        <p:nvSpPr>
          <p:cNvPr id="8" name="חץ: למטה 7">
            <a:extLst>
              <a:ext uri="{FF2B5EF4-FFF2-40B4-BE49-F238E27FC236}">
                <a16:creationId xmlns:a16="http://schemas.microsoft.com/office/drawing/2014/main" id="{F36FE66E-8893-45B9-90C3-34415A5A393C}"/>
              </a:ext>
            </a:extLst>
          </p:cNvPr>
          <p:cNvSpPr/>
          <p:nvPr/>
        </p:nvSpPr>
        <p:spPr>
          <a:xfrm>
            <a:off x="6418053" y="2096220"/>
            <a:ext cx="1525262" cy="2915728"/>
          </a:xfrm>
          <a:prstGeom prst="downArrow">
            <a:avLst>
              <a:gd name="adj1" fmla="val 50000"/>
              <a:gd name="adj2" fmla="val 425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t> </a:t>
            </a:r>
            <a:r>
              <a:rPr lang="he-IL" b="1" dirty="0"/>
              <a:t>תיעוד</a:t>
            </a:r>
          </a:p>
          <a:p>
            <a:pPr algn="ctr"/>
            <a:r>
              <a:rPr lang="he-IL" b="1" dirty="0"/>
              <a:t>שחזור</a:t>
            </a:r>
          </a:p>
        </p:txBody>
      </p:sp>
      <p:sp>
        <p:nvSpPr>
          <p:cNvPr id="9" name="חץ: למטה 8">
            <a:extLst>
              <a:ext uri="{FF2B5EF4-FFF2-40B4-BE49-F238E27FC236}">
                <a16:creationId xmlns:a16="http://schemas.microsoft.com/office/drawing/2014/main" id="{44C44A1C-55DC-4F5A-8A33-B0AADC438B8C}"/>
              </a:ext>
            </a:extLst>
          </p:cNvPr>
          <p:cNvSpPr/>
          <p:nvPr/>
        </p:nvSpPr>
        <p:spPr>
          <a:xfrm>
            <a:off x="3407033" y="3062379"/>
            <a:ext cx="1786071" cy="3122760"/>
          </a:xfrm>
          <a:prstGeom prst="downArrow">
            <a:avLst>
              <a:gd name="adj1" fmla="val 50000"/>
              <a:gd name="adj2" fmla="val 425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 ביצוע פעילות יזומה ע"ב תצפיות מרחוק קרוב</a:t>
            </a:r>
          </a:p>
        </p:txBody>
      </p:sp>
      <p:sp>
        <p:nvSpPr>
          <p:cNvPr id="10" name="חץ: למטה 9">
            <a:extLst>
              <a:ext uri="{FF2B5EF4-FFF2-40B4-BE49-F238E27FC236}">
                <a16:creationId xmlns:a16="http://schemas.microsoft.com/office/drawing/2014/main" id="{2A9A6CEB-DE03-43A9-930F-EFC1807C8790}"/>
              </a:ext>
            </a:extLst>
          </p:cNvPr>
          <p:cNvSpPr/>
          <p:nvPr/>
        </p:nvSpPr>
        <p:spPr>
          <a:xfrm>
            <a:off x="253525" y="4433977"/>
            <a:ext cx="1786071" cy="2347112"/>
          </a:xfrm>
          <a:prstGeom prst="downArrow">
            <a:avLst>
              <a:gd name="adj1" fmla="val 50000"/>
              <a:gd name="adj2" fmla="val 4259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ביצוע פעילות גלויה הרתעה </a:t>
            </a:r>
          </a:p>
        </p:txBody>
      </p:sp>
    </p:spTree>
    <p:extLst>
      <p:ext uri="{BB962C8B-B14F-4D97-AF65-F5344CB8AC3E}">
        <p14:creationId xmlns:p14="http://schemas.microsoft.com/office/powerpoint/2010/main" val="165476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384BBA-082C-4ABA-A133-87186ABF145B}"/>
              </a:ext>
            </a:extLst>
          </p:cNvPr>
          <p:cNvSpPr>
            <a:spLocks noGrp="1"/>
          </p:cNvSpPr>
          <p:nvPr>
            <p:ph type="title"/>
          </p:nvPr>
        </p:nvSpPr>
        <p:spPr>
          <a:xfrm>
            <a:off x="838200" y="94268"/>
            <a:ext cx="11228108" cy="857840"/>
          </a:xfrm>
        </p:spPr>
        <p:txBody>
          <a:bodyPr>
            <a:normAutofit/>
          </a:bodyPr>
          <a:lstStyle/>
          <a:p>
            <a:pPr algn="r"/>
            <a:r>
              <a:rPr lang="he-IL" b="1" dirty="0">
                <a:cs typeface="+mn-cs"/>
              </a:rPr>
              <a:t>     </a:t>
            </a:r>
            <a:r>
              <a:rPr lang="he-IL" b="1" u="sng" dirty="0">
                <a:cs typeface="+mn-cs"/>
              </a:rPr>
              <a:t>סטאטוס אירועים  חודשי </a:t>
            </a:r>
            <a:r>
              <a:rPr lang="he-IL" b="1" u="sng" dirty="0" err="1">
                <a:cs typeface="+mn-cs"/>
              </a:rPr>
              <a:t>שנה"ע</a:t>
            </a:r>
            <a:r>
              <a:rPr lang="he-IL" b="1" u="sng" dirty="0">
                <a:cs typeface="+mn-cs"/>
              </a:rPr>
              <a:t> 2022 /2023:</a:t>
            </a:r>
          </a:p>
        </p:txBody>
      </p:sp>
      <p:graphicFrame>
        <p:nvGraphicFramePr>
          <p:cNvPr id="8" name="טבלה 8">
            <a:extLst>
              <a:ext uri="{FF2B5EF4-FFF2-40B4-BE49-F238E27FC236}">
                <a16:creationId xmlns:a16="http://schemas.microsoft.com/office/drawing/2014/main" id="{FEAFBE74-56FC-46A3-BF29-235710D66AA0}"/>
              </a:ext>
            </a:extLst>
          </p:cNvPr>
          <p:cNvGraphicFramePr>
            <a:graphicFrameLocks noGrp="1"/>
          </p:cNvGraphicFramePr>
          <p:nvPr>
            <p:ph idx="1"/>
            <p:extLst>
              <p:ext uri="{D42A27DB-BD31-4B8C-83A1-F6EECF244321}">
                <p14:modId xmlns:p14="http://schemas.microsoft.com/office/powerpoint/2010/main" val="2556147916"/>
              </p:ext>
            </p:extLst>
          </p:nvPr>
        </p:nvGraphicFramePr>
        <p:xfrm>
          <a:off x="4122653" y="829560"/>
          <a:ext cx="7943655" cy="6013024"/>
        </p:xfrm>
        <a:graphic>
          <a:graphicData uri="http://schemas.openxmlformats.org/drawingml/2006/table">
            <a:tbl>
              <a:tblPr rtl="1" firstRow="1" bandRow="1">
                <a:tableStyleId>{5C22544A-7EE6-4342-B048-85BDC9FD1C3A}</a:tableStyleId>
              </a:tblPr>
              <a:tblGrid>
                <a:gridCol w="2716454">
                  <a:extLst>
                    <a:ext uri="{9D8B030D-6E8A-4147-A177-3AD203B41FA5}">
                      <a16:colId xmlns:a16="http://schemas.microsoft.com/office/drawing/2014/main" val="546502393"/>
                    </a:ext>
                  </a:extLst>
                </a:gridCol>
                <a:gridCol w="5227201">
                  <a:extLst>
                    <a:ext uri="{9D8B030D-6E8A-4147-A177-3AD203B41FA5}">
                      <a16:colId xmlns:a16="http://schemas.microsoft.com/office/drawing/2014/main" val="3117509368"/>
                    </a:ext>
                  </a:extLst>
                </a:gridCol>
              </a:tblGrid>
              <a:tr h="253805">
                <a:tc>
                  <a:txBody>
                    <a:bodyPr/>
                    <a:lstStyle/>
                    <a:p>
                      <a:pPr rtl="1"/>
                      <a:endParaRPr lang="he-IL" sz="1200" dirty="0">
                        <a:solidFill>
                          <a:schemeClr val="tx1"/>
                        </a:solidFill>
                      </a:endParaRPr>
                    </a:p>
                  </a:txBody>
                  <a:tcPr/>
                </a:tc>
                <a:tc>
                  <a:txBody>
                    <a:bodyPr/>
                    <a:lstStyle/>
                    <a:p>
                      <a:pPr algn="r" rtl="1"/>
                      <a:r>
                        <a:rPr lang="he-IL" sz="1200" b="1" u="none" dirty="0"/>
                        <a:t>סה"כ אירועים בחך חודשי רשות מג'ד אל כרום </a:t>
                      </a:r>
                    </a:p>
                  </a:txBody>
                  <a:tcPr/>
                </a:tc>
                <a:extLst>
                  <a:ext uri="{0D108BD9-81ED-4DB2-BD59-A6C34878D82A}">
                    <a16:rowId xmlns:a16="http://schemas.microsoft.com/office/drawing/2014/main" val="3083366573"/>
                  </a:ext>
                </a:extLst>
              </a:tr>
              <a:tr h="282006">
                <a:tc>
                  <a:txBody>
                    <a:bodyPr/>
                    <a:lstStyle/>
                    <a:p>
                      <a:pPr algn="r" rtl="1"/>
                      <a:r>
                        <a:rPr lang="he-IL" sz="1200" b="1" dirty="0">
                          <a:solidFill>
                            <a:schemeClr val="tx1"/>
                          </a:solidFill>
                        </a:rPr>
                        <a:t>ינואר 2022</a:t>
                      </a:r>
                    </a:p>
                  </a:txBody>
                  <a:tcPr/>
                </a:tc>
                <a:tc>
                  <a:txBody>
                    <a:bodyPr/>
                    <a:lstStyle/>
                    <a:p>
                      <a:pPr algn="r" rtl="1"/>
                      <a:r>
                        <a:rPr lang="he-IL" sz="1400" b="1" dirty="0"/>
                        <a:t>2</a:t>
                      </a:r>
                    </a:p>
                  </a:txBody>
                  <a:tcPr/>
                </a:tc>
                <a:extLst>
                  <a:ext uri="{0D108BD9-81ED-4DB2-BD59-A6C34878D82A}">
                    <a16:rowId xmlns:a16="http://schemas.microsoft.com/office/drawing/2014/main" val="418882880"/>
                  </a:ext>
                </a:extLst>
              </a:tr>
              <a:tr h="282006">
                <a:tc>
                  <a:txBody>
                    <a:bodyPr/>
                    <a:lstStyle/>
                    <a:p>
                      <a:pPr algn="r" rtl="1"/>
                      <a:r>
                        <a:rPr lang="he-IL" sz="1200" b="1" dirty="0">
                          <a:solidFill>
                            <a:schemeClr val="tx1"/>
                          </a:solidFill>
                        </a:rPr>
                        <a:t>פברואר 2022</a:t>
                      </a:r>
                    </a:p>
                  </a:txBody>
                  <a:tcPr/>
                </a:tc>
                <a:tc>
                  <a:txBody>
                    <a:bodyPr/>
                    <a:lstStyle/>
                    <a:p>
                      <a:pPr algn="r" rtl="1"/>
                      <a:r>
                        <a:rPr lang="he-IL" sz="1400" b="1" dirty="0"/>
                        <a:t>2</a:t>
                      </a:r>
                    </a:p>
                  </a:txBody>
                  <a:tcPr/>
                </a:tc>
                <a:extLst>
                  <a:ext uri="{0D108BD9-81ED-4DB2-BD59-A6C34878D82A}">
                    <a16:rowId xmlns:a16="http://schemas.microsoft.com/office/drawing/2014/main" val="858312248"/>
                  </a:ext>
                </a:extLst>
              </a:tr>
              <a:tr h="282006">
                <a:tc>
                  <a:txBody>
                    <a:bodyPr/>
                    <a:lstStyle/>
                    <a:p>
                      <a:pPr algn="r" rtl="1"/>
                      <a:r>
                        <a:rPr lang="he-IL" sz="1200" b="1" dirty="0">
                          <a:solidFill>
                            <a:schemeClr val="tx1"/>
                          </a:solidFill>
                        </a:rPr>
                        <a:t>מרץ 2022</a:t>
                      </a:r>
                    </a:p>
                  </a:txBody>
                  <a:tcPr/>
                </a:tc>
                <a:tc>
                  <a:txBody>
                    <a:bodyPr/>
                    <a:lstStyle/>
                    <a:p>
                      <a:pPr algn="r" rtl="1"/>
                      <a:r>
                        <a:rPr lang="he-IL" sz="1400" b="1" dirty="0"/>
                        <a:t>4</a:t>
                      </a:r>
                    </a:p>
                  </a:txBody>
                  <a:tcPr/>
                </a:tc>
                <a:extLst>
                  <a:ext uri="{0D108BD9-81ED-4DB2-BD59-A6C34878D82A}">
                    <a16:rowId xmlns:a16="http://schemas.microsoft.com/office/drawing/2014/main" val="2206009553"/>
                  </a:ext>
                </a:extLst>
              </a:tr>
              <a:tr h="282006">
                <a:tc>
                  <a:txBody>
                    <a:bodyPr/>
                    <a:lstStyle/>
                    <a:p>
                      <a:pPr algn="r" rtl="1"/>
                      <a:r>
                        <a:rPr lang="he-IL" sz="1200" b="1" dirty="0">
                          <a:solidFill>
                            <a:schemeClr val="tx1"/>
                          </a:solidFill>
                        </a:rPr>
                        <a:t>אפריל2022</a:t>
                      </a:r>
                    </a:p>
                  </a:txBody>
                  <a:tcPr/>
                </a:tc>
                <a:tc>
                  <a:txBody>
                    <a:bodyPr/>
                    <a:lstStyle/>
                    <a:p>
                      <a:pPr algn="r" rtl="1"/>
                      <a:r>
                        <a:rPr lang="he-IL" sz="1400" b="1" dirty="0"/>
                        <a:t>2</a:t>
                      </a:r>
                    </a:p>
                  </a:txBody>
                  <a:tcPr/>
                </a:tc>
                <a:extLst>
                  <a:ext uri="{0D108BD9-81ED-4DB2-BD59-A6C34878D82A}">
                    <a16:rowId xmlns:a16="http://schemas.microsoft.com/office/drawing/2014/main" val="3832777242"/>
                  </a:ext>
                </a:extLst>
              </a:tr>
              <a:tr h="282006">
                <a:tc>
                  <a:txBody>
                    <a:bodyPr/>
                    <a:lstStyle/>
                    <a:p>
                      <a:pPr algn="r" rtl="1"/>
                      <a:r>
                        <a:rPr lang="he-IL" sz="1200" b="1" dirty="0">
                          <a:solidFill>
                            <a:schemeClr val="tx1"/>
                          </a:solidFill>
                        </a:rPr>
                        <a:t>מאי 2022</a:t>
                      </a:r>
                    </a:p>
                  </a:txBody>
                  <a:tcPr/>
                </a:tc>
                <a:tc>
                  <a:txBody>
                    <a:bodyPr/>
                    <a:lstStyle/>
                    <a:p>
                      <a:pPr algn="r" rtl="1"/>
                      <a:r>
                        <a:rPr lang="he-IL" sz="1400" b="1" dirty="0"/>
                        <a:t>1</a:t>
                      </a:r>
                    </a:p>
                  </a:txBody>
                  <a:tcPr/>
                </a:tc>
                <a:extLst>
                  <a:ext uri="{0D108BD9-81ED-4DB2-BD59-A6C34878D82A}">
                    <a16:rowId xmlns:a16="http://schemas.microsoft.com/office/drawing/2014/main" val="880076236"/>
                  </a:ext>
                </a:extLst>
              </a:tr>
              <a:tr h="282006">
                <a:tc>
                  <a:txBody>
                    <a:bodyPr/>
                    <a:lstStyle/>
                    <a:p>
                      <a:pPr algn="r" rtl="1"/>
                      <a:r>
                        <a:rPr lang="he-IL" sz="1200" b="1" dirty="0">
                          <a:solidFill>
                            <a:schemeClr val="tx1"/>
                          </a:solidFill>
                        </a:rPr>
                        <a:t>יוני 2022</a:t>
                      </a:r>
                    </a:p>
                  </a:txBody>
                  <a:tcPr/>
                </a:tc>
                <a:tc>
                  <a:txBody>
                    <a:bodyPr/>
                    <a:lstStyle/>
                    <a:p>
                      <a:pPr algn="r" rtl="1"/>
                      <a:r>
                        <a:rPr lang="he-IL" sz="1400" b="1" dirty="0"/>
                        <a:t>4</a:t>
                      </a:r>
                    </a:p>
                  </a:txBody>
                  <a:tcPr/>
                </a:tc>
                <a:extLst>
                  <a:ext uri="{0D108BD9-81ED-4DB2-BD59-A6C34878D82A}">
                    <a16:rowId xmlns:a16="http://schemas.microsoft.com/office/drawing/2014/main" val="1992861955"/>
                  </a:ext>
                </a:extLst>
              </a:tr>
              <a:tr h="282006">
                <a:tc>
                  <a:txBody>
                    <a:bodyPr/>
                    <a:lstStyle/>
                    <a:p>
                      <a:pPr algn="r" rtl="1"/>
                      <a:r>
                        <a:rPr lang="he-IL" sz="1200" b="1" dirty="0">
                          <a:solidFill>
                            <a:schemeClr val="tx1"/>
                          </a:solidFill>
                        </a:rPr>
                        <a:t>יולי 2022</a:t>
                      </a:r>
                    </a:p>
                  </a:txBody>
                  <a:tcPr/>
                </a:tc>
                <a:tc>
                  <a:txBody>
                    <a:bodyPr/>
                    <a:lstStyle/>
                    <a:p>
                      <a:pPr algn="r" rtl="1"/>
                      <a:r>
                        <a:rPr lang="he-IL" sz="1400" b="1" dirty="0"/>
                        <a:t>1</a:t>
                      </a:r>
                    </a:p>
                  </a:txBody>
                  <a:tcPr/>
                </a:tc>
                <a:extLst>
                  <a:ext uri="{0D108BD9-81ED-4DB2-BD59-A6C34878D82A}">
                    <a16:rowId xmlns:a16="http://schemas.microsoft.com/office/drawing/2014/main" val="2184788763"/>
                  </a:ext>
                </a:extLst>
              </a:tr>
              <a:tr h="282006">
                <a:tc>
                  <a:txBody>
                    <a:bodyPr/>
                    <a:lstStyle/>
                    <a:p>
                      <a:pPr algn="r" rtl="1"/>
                      <a:r>
                        <a:rPr lang="he-IL" sz="1200" b="1" dirty="0">
                          <a:solidFill>
                            <a:schemeClr val="tx1"/>
                          </a:solidFill>
                        </a:rPr>
                        <a:t>אוגוסט 2022</a:t>
                      </a:r>
                    </a:p>
                  </a:txBody>
                  <a:tcPr/>
                </a:tc>
                <a:tc>
                  <a:txBody>
                    <a:bodyPr/>
                    <a:lstStyle/>
                    <a:p>
                      <a:pPr algn="r" rtl="1"/>
                      <a:r>
                        <a:rPr lang="he-IL" sz="1400" b="1" dirty="0"/>
                        <a:t>1</a:t>
                      </a:r>
                    </a:p>
                  </a:txBody>
                  <a:tcPr/>
                </a:tc>
                <a:extLst>
                  <a:ext uri="{0D108BD9-81ED-4DB2-BD59-A6C34878D82A}">
                    <a16:rowId xmlns:a16="http://schemas.microsoft.com/office/drawing/2014/main" val="989531610"/>
                  </a:ext>
                </a:extLst>
              </a:tr>
              <a:tr h="282006">
                <a:tc>
                  <a:txBody>
                    <a:bodyPr/>
                    <a:lstStyle/>
                    <a:p>
                      <a:pPr algn="r" rtl="1"/>
                      <a:r>
                        <a:rPr lang="he-IL" sz="1200" b="1" dirty="0">
                          <a:solidFill>
                            <a:schemeClr val="tx1"/>
                          </a:solidFill>
                        </a:rPr>
                        <a:t>ספטמבר 2022</a:t>
                      </a:r>
                    </a:p>
                  </a:txBody>
                  <a:tcPr/>
                </a:tc>
                <a:tc>
                  <a:txBody>
                    <a:bodyPr/>
                    <a:lstStyle/>
                    <a:p>
                      <a:pPr algn="r" rtl="1"/>
                      <a:r>
                        <a:rPr lang="he-IL" sz="1400" b="1" dirty="0"/>
                        <a:t>1</a:t>
                      </a:r>
                    </a:p>
                  </a:txBody>
                  <a:tcPr/>
                </a:tc>
                <a:extLst>
                  <a:ext uri="{0D108BD9-81ED-4DB2-BD59-A6C34878D82A}">
                    <a16:rowId xmlns:a16="http://schemas.microsoft.com/office/drawing/2014/main" val="3847824531"/>
                  </a:ext>
                </a:extLst>
              </a:tr>
              <a:tr h="282006">
                <a:tc>
                  <a:txBody>
                    <a:bodyPr/>
                    <a:lstStyle/>
                    <a:p>
                      <a:pPr algn="r" rtl="1"/>
                      <a:r>
                        <a:rPr lang="he-IL" sz="1200" b="1" dirty="0">
                          <a:solidFill>
                            <a:schemeClr val="tx1"/>
                          </a:solidFill>
                        </a:rPr>
                        <a:t>אוקטובר 2022</a:t>
                      </a:r>
                    </a:p>
                  </a:txBody>
                  <a:tcPr/>
                </a:tc>
                <a:tc>
                  <a:txBody>
                    <a:bodyPr/>
                    <a:lstStyle/>
                    <a:p>
                      <a:pPr algn="r" rtl="1"/>
                      <a:r>
                        <a:rPr lang="he-IL" sz="1400" b="1" dirty="0"/>
                        <a:t>2</a:t>
                      </a:r>
                    </a:p>
                  </a:txBody>
                  <a:tcPr/>
                </a:tc>
                <a:extLst>
                  <a:ext uri="{0D108BD9-81ED-4DB2-BD59-A6C34878D82A}">
                    <a16:rowId xmlns:a16="http://schemas.microsoft.com/office/drawing/2014/main" val="3107445774"/>
                  </a:ext>
                </a:extLst>
              </a:tr>
              <a:tr h="282006">
                <a:tc>
                  <a:txBody>
                    <a:bodyPr/>
                    <a:lstStyle/>
                    <a:p>
                      <a:pPr algn="r" rtl="1"/>
                      <a:r>
                        <a:rPr lang="he-IL" sz="1200" b="1" dirty="0">
                          <a:solidFill>
                            <a:schemeClr val="tx1"/>
                          </a:solidFill>
                        </a:rPr>
                        <a:t>נובמבר 2022</a:t>
                      </a:r>
                    </a:p>
                  </a:txBody>
                  <a:tcPr/>
                </a:tc>
                <a:tc>
                  <a:txBody>
                    <a:bodyPr/>
                    <a:lstStyle/>
                    <a:p>
                      <a:pPr algn="r" rtl="1"/>
                      <a:r>
                        <a:rPr lang="he-IL" sz="1400" b="1" dirty="0"/>
                        <a:t>1</a:t>
                      </a:r>
                    </a:p>
                  </a:txBody>
                  <a:tcPr/>
                </a:tc>
                <a:extLst>
                  <a:ext uri="{0D108BD9-81ED-4DB2-BD59-A6C34878D82A}">
                    <a16:rowId xmlns:a16="http://schemas.microsoft.com/office/drawing/2014/main" val="3340999306"/>
                  </a:ext>
                </a:extLst>
              </a:tr>
              <a:tr h="282006">
                <a:tc>
                  <a:txBody>
                    <a:bodyPr/>
                    <a:lstStyle/>
                    <a:p>
                      <a:pPr algn="r" rtl="1"/>
                      <a:r>
                        <a:rPr lang="he-IL" sz="1200" b="1" dirty="0">
                          <a:solidFill>
                            <a:schemeClr val="tx1"/>
                          </a:solidFill>
                        </a:rPr>
                        <a:t>דצמבר 2022</a:t>
                      </a:r>
                    </a:p>
                  </a:txBody>
                  <a:tcPr/>
                </a:tc>
                <a:tc>
                  <a:txBody>
                    <a:bodyPr/>
                    <a:lstStyle/>
                    <a:p>
                      <a:pPr algn="r" rtl="1"/>
                      <a:r>
                        <a:rPr lang="he-IL" sz="1400" b="1" dirty="0"/>
                        <a:t>2</a:t>
                      </a:r>
                    </a:p>
                  </a:txBody>
                  <a:tcPr/>
                </a:tc>
                <a:extLst>
                  <a:ext uri="{0D108BD9-81ED-4DB2-BD59-A6C34878D82A}">
                    <a16:rowId xmlns:a16="http://schemas.microsoft.com/office/drawing/2014/main" val="2847315896"/>
                  </a:ext>
                </a:extLst>
              </a:tr>
              <a:tr h="282006">
                <a:tc>
                  <a:txBody>
                    <a:bodyPr/>
                    <a:lstStyle/>
                    <a:p>
                      <a:pPr algn="r" rtl="1"/>
                      <a:r>
                        <a:rPr lang="he-IL" sz="1200" b="1" dirty="0">
                          <a:solidFill>
                            <a:schemeClr val="tx1"/>
                          </a:solidFill>
                        </a:rPr>
                        <a:t>ינואר 2023</a:t>
                      </a:r>
                    </a:p>
                  </a:txBody>
                  <a:tcPr/>
                </a:tc>
                <a:tc>
                  <a:txBody>
                    <a:bodyPr/>
                    <a:lstStyle/>
                    <a:p>
                      <a:pPr algn="r" rtl="1"/>
                      <a:r>
                        <a:rPr lang="he-IL" sz="1400" b="1" dirty="0"/>
                        <a:t>3</a:t>
                      </a:r>
                    </a:p>
                  </a:txBody>
                  <a:tcPr/>
                </a:tc>
                <a:extLst>
                  <a:ext uri="{0D108BD9-81ED-4DB2-BD59-A6C34878D82A}">
                    <a16:rowId xmlns:a16="http://schemas.microsoft.com/office/drawing/2014/main" val="3438132545"/>
                  </a:ext>
                </a:extLst>
              </a:tr>
              <a:tr h="282006">
                <a:tc>
                  <a:txBody>
                    <a:bodyPr/>
                    <a:lstStyle/>
                    <a:p>
                      <a:pPr algn="r" rtl="1"/>
                      <a:r>
                        <a:rPr lang="he-IL" sz="1200" b="1" dirty="0">
                          <a:solidFill>
                            <a:schemeClr val="tx1"/>
                          </a:solidFill>
                        </a:rPr>
                        <a:t>פברואר 2023</a:t>
                      </a:r>
                    </a:p>
                  </a:txBody>
                  <a:tcPr/>
                </a:tc>
                <a:tc>
                  <a:txBody>
                    <a:bodyPr/>
                    <a:lstStyle/>
                    <a:p>
                      <a:pPr algn="r" rtl="1"/>
                      <a:r>
                        <a:rPr lang="he-IL" sz="1400" b="1" dirty="0"/>
                        <a:t>2</a:t>
                      </a:r>
                    </a:p>
                  </a:txBody>
                  <a:tcPr/>
                </a:tc>
                <a:extLst>
                  <a:ext uri="{0D108BD9-81ED-4DB2-BD59-A6C34878D82A}">
                    <a16:rowId xmlns:a16="http://schemas.microsoft.com/office/drawing/2014/main" val="844397775"/>
                  </a:ext>
                </a:extLst>
              </a:tr>
              <a:tr h="282006">
                <a:tc>
                  <a:txBody>
                    <a:bodyPr/>
                    <a:lstStyle/>
                    <a:p>
                      <a:pPr algn="r" rtl="1"/>
                      <a:r>
                        <a:rPr lang="he-IL" sz="1200" b="1" dirty="0">
                          <a:solidFill>
                            <a:schemeClr val="tx1"/>
                          </a:solidFill>
                        </a:rPr>
                        <a:t>מרץ 2023 </a:t>
                      </a:r>
                    </a:p>
                  </a:txBody>
                  <a:tcPr/>
                </a:tc>
                <a:tc>
                  <a:txBody>
                    <a:bodyPr/>
                    <a:lstStyle/>
                    <a:p>
                      <a:pPr algn="r" rtl="1"/>
                      <a:r>
                        <a:rPr lang="he-IL" sz="1400" b="1" dirty="0"/>
                        <a:t>4</a:t>
                      </a:r>
                    </a:p>
                  </a:txBody>
                  <a:tcPr/>
                </a:tc>
                <a:extLst>
                  <a:ext uri="{0D108BD9-81ED-4DB2-BD59-A6C34878D82A}">
                    <a16:rowId xmlns:a16="http://schemas.microsoft.com/office/drawing/2014/main" val="2098665987"/>
                  </a:ext>
                </a:extLst>
              </a:tr>
              <a:tr h="282006">
                <a:tc>
                  <a:txBody>
                    <a:bodyPr/>
                    <a:lstStyle/>
                    <a:p>
                      <a:pPr algn="r" rtl="1"/>
                      <a:r>
                        <a:rPr lang="he-IL" sz="1200" b="1" dirty="0">
                          <a:solidFill>
                            <a:schemeClr val="tx1"/>
                          </a:solidFill>
                        </a:rPr>
                        <a:t>אפריל 2023</a:t>
                      </a:r>
                    </a:p>
                  </a:txBody>
                  <a:tcPr/>
                </a:tc>
                <a:tc>
                  <a:txBody>
                    <a:bodyPr/>
                    <a:lstStyle/>
                    <a:p>
                      <a:pPr algn="r" rtl="1"/>
                      <a:r>
                        <a:rPr lang="he-IL" sz="1400" b="1"/>
                        <a:t>2</a:t>
                      </a:r>
                      <a:endParaRPr lang="he-IL" sz="1400" b="1" dirty="0"/>
                    </a:p>
                  </a:txBody>
                  <a:tcPr/>
                </a:tc>
                <a:extLst>
                  <a:ext uri="{0D108BD9-81ED-4DB2-BD59-A6C34878D82A}">
                    <a16:rowId xmlns:a16="http://schemas.microsoft.com/office/drawing/2014/main" val="1917230640"/>
                  </a:ext>
                </a:extLst>
              </a:tr>
              <a:tr h="861904">
                <a:tc>
                  <a:txBody>
                    <a:bodyPr/>
                    <a:lstStyle/>
                    <a:p>
                      <a:pPr algn="r" rtl="1"/>
                      <a:endParaRPr lang="he-IL" sz="1200" b="1" dirty="0">
                        <a:solidFill>
                          <a:schemeClr val="tx1"/>
                        </a:solidFill>
                      </a:endParaRPr>
                    </a:p>
                  </a:txBody>
                  <a:tcPr/>
                </a:tc>
                <a:tc>
                  <a:txBody>
                    <a:bodyPr/>
                    <a:lstStyle/>
                    <a:p>
                      <a:pPr algn="r" rtl="1"/>
                      <a:endParaRPr lang="he-IL" sz="1400" b="1" dirty="0"/>
                    </a:p>
                  </a:txBody>
                  <a:tcPr/>
                </a:tc>
                <a:extLst>
                  <a:ext uri="{0D108BD9-81ED-4DB2-BD59-A6C34878D82A}">
                    <a16:rowId xmlns:a16="http://schemas.microsoft.com/office/drawing/2014/main" val="430201357"/>
                  </a:ext>
                </a:extLst>
              </a:tr>
            </a:tbl>
          </a:graphicData>
        </a:graphic>
      </p:graphicFrame>
    </p:spTree>
    <p:extLst>
      <p:ext uri="{BB962C8B-B14F-4D97-AF65-F5344CB8AC3E}">
        <p14:creationId xmlns:p14="http://schemas.microsoft.com/office/powerpoint/2010/main" val="407784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384BBA-082C-4ABA-A133-87186ABF145B}"/>
              </a:ext>
            </a:extLst>
          </p:cNvPr>
          <p:cNvSpPr>
            <a:spLocks noGrp="1"/>
          </p:cNvSpPr>
          <p:nvPr>
            <p:ph type="title"/>
          </p:nvPr>
        </p:nvSpPr>
        <p:spPr>
          <a:xfrm>
            <a:off x="0" y="0"/>
            <a:ext cx="12191999" cy="754144"/>
          </a:xfrm>
        </p:spPr>
        <p:txBody>
          <a:bodyPr>
            <a:normAutofit/>
          </a:bodyPr>
          <a:lstStyle/>
          <a:p>
            <a:pPr algn="r"/>
            <a:r>
              <a:rPr lang="he-IL" b="1" dirty="0">
                <a:cs typeface="+mn-cs"/>
              </a:rPr>
              <a:t>     </a:t>
            </a:r>
            <a:r>
              <a:rPr lang="he-IL" sz="3600" b="1" u="sng" dirty="0">
                <a:cs typeface="+mn-cs"/>
              </a:rPr>
              <a:t>סטאטוס מצלמות בחתך רשויות סה"כ (18) אתרים  :</a:t>
            </a:r>
          </a:p>
        </p:txBody>
      </p:sp>
      <p:graphicFrame>
        <p:nvGraphicFramePr>
          <p:cNvPr id="8" name="טבלה 8">
            <a:extLst>
              <a:ext uri="{FF2B5EF4-FFF2-40B4-BE49-F238E27FC236}">
                <a16:creationId xmlns:a16="http://schemas.microsoft.com/office/drawing/2014/main" id="{FEAFBE74-56FC-46A3-BF29-235710D66AA0}"/>
              </a:ext>
            </a:extLst>
          </p:cNvPr>
          <p:cNvGraphicFramePr>
            <a:graphicFrameLocks noGrp="1"/>
          </p:cNvGraphicFramePr>
          <p:nvPr>
            <p:ph idx="1"/>
            <p:extLst>
              <p:ext uri="{D42A27DB-BD31-4B8C-83A1-F6EECF244321}">
                <p14:modId xmlns:p14="http://schemas.microsoft.com/office/powerpoint/2010/main" val="1173239985"/>
              </p:ext>
            </p:extLst>
          </p:nvPr>
        </p:nvGraphicFramePr>
        <p:xfrm>
          <a:off x="0" y="952108"/>
          <a:ext cx="12192000" cy="6356372"/>
        </p:xfrm>
        <a:graphic>
          <a:graphicData uri="http://schemas.openxmlformats.org/drawingml/2006/table">
            <a:tbl>
              <a:tblPr rtl="1" firstRow="1" bandRow="1">
                <a:tableStyleId>{5C22544A-7EE6-4342-B048-85BDC9FD1C3A}</a:tableStyleId>
              </a:tblPr>
              <a:tblGrid>
                <a:gridCol w="813847">
                  <a:extLst>
                    <a:ext uri="{9D8B030D-6E8A-4147-A177-3AD203B41FA5}">
                      <a16:colId xmlns:a16="http://schemas.microsoft.com/office/drawing/2014/main" val="546502393"/>
                    </a:ext>
                  </a:extLst>
                </a:gridCol>
                <a:gridCol w="3082565">
                  <a:extLst>
                    <a:ext uri="{9D8B030D-6E8A-4147-A177-3AD203B41FA5}">
                      <a16:colId xmlns:a16="http://schemas.microsoft.com/office/drawing/2014/main" val="3117509368"/>
                    </a:ext>
                  </a:extLst>
                </a:gridCol>
                <a:gridCol w="3007151">
                  <a:extLst>
                    <a:ext uri="{9D8B030D-6E8A-4147-A177-3AD203B41FA5}">
                      <a16:colId xmlns:a16="http://schemas.microsoft.com/office/drawing/2014/main" val="184053667"/>
                    </a:ext>
                  </a:extLst>
                </a:gridCol>
                <a:gridCol w="2224726">
                  <a:extLst>
                    <a:ext uri="{9D8B030D-6E8A-4147-A177-3AD203B41FA5}">
                      <a16:colId xmlns:a16="http://schemas.microsoft.com/office/drawing/2014/main" val="1211990399"/>
                    </a:ext>
                  </a:extLst>
                </a:gridCol>
                <a:gridCol w="3063711">
                  <a:extLst>
                    <a:ext uri="{9D8B030D-6E8A-4147-A177-3AD203B41FA5}">
                      <a16:colId xmlns:a16="http://schemas.microsoft.com/office/drawing/2014/main" val="375085785"/>
                    </a:ext>
                  </a:extLst>
                </a:gridCol>
              </a:tblGrid>
              <a:tr h="738236">
                <a:tc>
                  <a:txBody>
                    <a:bodyPr/>
                    <a:lstStyle/>
                    <a:p>
                      <a:pPr rtl="1"/>
                      <a:r>
                        <a:rPr lang="he-IL" dirty="0" err="1">
                          <a:solidFill>
                            <a:schemeClr val="tx1"/>
                          </a:solidFill>
                        </a:rPr>
                        <a:t>מס"ד</a:t>
                      </a:r>
                      <a:endParaRPr lang="he-IL" dirty="0">
                        <a:solidFill>
                          <a:schemeClr val="tx1"/>
                        </a:solidFill>
                      </a:endParaRPr>
                    </a:p>
                  </a:txBody>
                  <a:tcPr/>
                </a:tc>
                <a:tc>
                  <a:txBody>
                    <a:bodyPr/>
                    <a:lstStyle/>
                    <a:p>
                      <a:pPr algn="r" rtl="1"/>
                      <a:r>
                        <a:rPr lang="he-IL" sz="2000" b="1" u="none" dirty="0"/>
                        <a:t>רשות </a:t>
                      </a:r>
                      <a:r>
                        <a:rPr lang="he-IL" sz="2000" b="1" u="none" dirty="0" err="1"/>
                        <a:t>בענה</a:t>
                      </a:r>
                      <a:r>
                        <a:rPr lang="he-IL" sz="2000" b="1" u="none" dirty="0"/>
                        <a:t> </a:t>
                      </a:r>
                    </a:p>
                  </a:txBody>
                  <a:tcPr/>
                </a:tc>
                <a:tc>
                  <a:txBody>
                    <a:bodyPr/>
                    <a:lstStyle/>
                    <a:p>
                      <a:pPr algn="r" rtl="1"/>
                      <a:r>
                        <a:rPr lang="he-IL" sz="2000" b="1" u="none" dirty="0"/>
                        <a:t>רשות דיר אל אסד</a:t>
                      </a:r>
                    </a:p>
                  </a:txBody>
                  <a:tcPr/>
                </a:tc>
                <a:tc>
                  <a:txBody>
                    <a:bodyPr/>
                    <a:lstStyle/>
                    <a:p>
                      <a:pPr algn="r" rtl="1"/>
                      <a:r>
                        <a:rPr lang="he-IL" sz="2000" b="1" u="none" dirty="0"/>
                        <a:t>רשות </a:t>
                      </a:r>
                      <a:r>
                        <a:rPr lang="he-IL" sz="2000" b="1" u="none" dirty="0" err="1"/>
                        <a:t>נחף</a:t>
                      </a:r>
                      <a:r>
                        <a:rPr lang="he-IL" sz="2000" b="1" u="none" dirty="0"/>
                        <a:t> </a:t>
                      </a:r>
                    </a:p>
                  </a:txBody>
                  <a:tcPr/>
                </a:tc>
                <a:tc>
                  <a:txBody>
                    <a:bodyPr/>
                    <a:lstStyle/>
                    <a:p>
                      <a:pPr algn="r" rtl="1"/>
                      <a:r>
                        <a:rPr lang="he-IL" sz="2000" b="1" u="none" dirty="0"/>
                        <a:t>רשות מג</a:t>
                      </a:r>
                      <a:r>
                        <a:rPr lang="en-US" sz="2000" b="1" u="none" dirty="0"/>
                        <a:t>'</a:t>
                      </a:r>
                      <a:r>
                        <a:rPr lang="he-IL" sz="2000" b="1" u="none" dirty="0"/>
                        <a:t>ד אל כרום </a:t>
                      </a:r>
                    </a:p>
                  </a:txBody>
                  <a:tcPr/>
                </a:tc>
                <a:extLst>
                  <a:ext uri="{0D108BD9-81ED-4DB2-BD59-A6C34878D82A}">
                    <a16:rowId xmlns:a16="http://schemas.microsoft.com/office/drawing/2014/main" val="3083366573"/>
                  </a:ext>
                </a:extLst>
              </a:tr>
              <a:tr h="738236">
                <a:tc>
                  <a:txBody>
                    <a:bodyPr/>
                    <a:lstStyle/>
                    <a:p>
                      <a:pPr algn="r" rtl="1"/>
                      <a:endParaRPr lang="he-IL" b="1" dirty="0">
                        <a:solidFill>
                          <a:schemeClr val="tx1"/>
                        </a:solidFill>
                      </a:endParaRPr>
                    </a:p>
                  </a:txBody>
                  <a:tcPr/>
                </a:tc>
                <a:tc>
                  <a:txBody>
                    <a:bodyPr/>
                    <a:lstStyle/>
                    <a:p>
                      <a:pPr algn="r" rtl="1"/>
                      <a:r>
                        <a:rPr lang="he-IL" sz="1800" b="1" dirty="0"/>
                        <a:t>1)</a:t>
                      </a:r>
                      <a:r>
                        <a:rPr lang="he-IL" sz="1800" b="1" dirty="0" err="1"/>
                        <a:t>בענה</a:t>
                      </a:r>
                      <a:r>
                        <a:rPr lang="he-IL" sz="1800" b="1" dirty="0"/>
                        <a:t> ביר </a:t>
                      </a:r>
                      <a:r>
                        <a:rPr lang="he-IL" sz="1800" b="1" dirty="0" err="1"/>
                        <a:t>אלשרק</a:t>
                      </a:r>
                      <a:endParaRPr lang="he-IL" sz="1800" b="1" dirty="0"/>
                    </a:p>
                  </a:txBody>
                  <a:tcPr/>
                </a:tc>
                <a:tc>
                  <a:txBody>
                    <a:bodyPr/>
                    <a:lstStyle/>
                    <a:p>
                      <a:pPr algn="r" rtl="1"/>
                      <a:r>
                        <a:rPr lang="he-IL" sz="1800" b="1" dirty="0"/>
                        <a:t>7)דיר אל אסד צומת ג'וני </a:t>
                      </a:r>
                    </a:p>
                  </a:txBody>
                  <a:tcPr/>
                </a:tc>
                <a:tc>
                  <a:txBody>
                    <a:bodyPr/>
                    <a:lstStyle/>
                    <a:p>
                      <a:pPr algn="r" rtl="1"/>
                      <a:r>
                        <a:rPr lang="he-IL" sz="1800" b="1" dirty="0">
                          <a:solidFill>
                            <a:srgbClr val="FF0000"/>
                          </a:solidFill>
                        </a:rPr>
                        <a:t>11)</a:t>
                      </a:r>
                      <a:r>
                        <a:rPr lang="he-IL" sz="1800" b="1" dirty="0" err="1">
                          <a:solidFill>
                            <a:srgbClr val="FF0000"/>
                          </a:solidFill>
                        </a:rPr>
                        <a:t>נחף</a:t>
                      </a:r>
                      <a:r>
                        <a:rPr lang="he-IL" sz="1800" b="1" dirty="0">
                          <a:solidFill>
                            <a:srgbClr val="FF0000"/>
                          </a:solidFill>
                        </a:rPr>
                        <a:t> גבעת זקיף </a:t>
                      </a:r>
                    </a:p>
                  </a:txBody>
                  <a:tcPr/>
                </a:tc>
                <a:tc>
                  <a:txBody>
                    <a:bodyPr/>
                    <a:lstStyle/>
                    <a:p>
                      <a:pPr algn="r" rtl="1"/>
                      <a:r>
                        <a:rPr lang="he-IL" sz="1800" b="1" dirty="0"/>
                        <a:t>15)מג'דל כרום שביל מנהרה </a:t>
                      </a:r>
                    </a:p>
                  </a:txBody>
                  <a:tcPr/>
                </a:tc>
                <a:extLst>
                  <a:ext uri="{0D108BD9-81ED-4DB2-BD59-A6C34878D82A}">
                    <a16:rowId xmlns:a16="http://schemas.microsoft.com/office/drawing/2014/main" val="418882880"/>
                  </a:ext>
                </a:extLst>
              </a:tr>
              <a:tr h="738236">
                <a:tc>
                  <a:txBody>
                    <a:bodyPr/>
                    <a:lstStyle/>
                    <a:p>
                      <a:pPr algn="r" rtl="1"/>
                      <a:endParaRPr lang="he-IL" b="1" dirty="0">
                        <a:solidFill>
                          <a:schemeClr val="tx1"/>
                        </a:solidFill>
                      </a:endParaRPr>
                    </a:p>
                  </a:txBody>
                  <a:tcPr/>
                </a:tc>
                <a:tc>
                  <a:txBody>
                    <a:bodyPr/>
                    <a:lstStyle/>
                    <a:p>
                      <a:pPr algn="r" rtl="1"/>
                      <a:r>
                        <a:rPr lang="he-IL" sz="1800" b="1" dirty="0"/>
                        <a:t>2)</a:t>
                      </a:r>
                      <a:r>
                        <a:rPr lang="he-IL" sz="1800" b="1" dirty="0" err="1"/>
                        <a:t>בענה</a:t>
                      </a:r>
                      <a:r>
                        <a:rPr lang="he-IL" sz="1800" b="1" dirty="0"/>
                        <a:t> רפת </a:t>
                      </a:r>
                      <a:r>
                        <a:rPr lang="he-IL" sz="1800" b="1" dirty="0" err="1"/>
                        <a:t>דבאח</a:t>
                      </a:r>
                      <a:r>
                        <a:rPr lang="he-IL" sz="1800" b="1" dirty="0"/>
                        <a:t> </a:t>
                      </a:r>
                    </a:p>
                  </a:txBody>
                  <a:tcPr/>
                </a:tc>
                <a:tc>
                  <a:txBody>
                    <a:bodyPr/>
                    <a:lstStyle/>
                    <a:p>
                      <a:pPr algn="r" rtl="1"/>
                      <a:r>
                        <a:rPr lang="he-IL" sz="1800" b="1" dirty="0">
                          <a:solidFill>
                            <a:schemeClr val="tx1"/>
                          </a:solidFill>
                        </a:rPr>
                        <a:t>8)דיר אל אסד </a:t>
                      </a:r>
                      <a:r>
                        <a:rPr lang="he-IL" sz="1800" b="1" dirty="0" err="1">
                          <a:solidFill>
                            <a:schemeClr val="tx1"/>
                          </a:solidFill>
                        </a:rPr>
                        <a:t>קוסייבה</a:t>
                      </a:r>
                      <a:r>
                        <a:rPr lang="he-IL" sz="1800" b="1" dirty="0">
                          <a:solidFill>
                            <a:schemeClr val="tx1"/>
                          </a:solidFill>
                        </a:rPr>
                        <a:t> </a:t>
                      </a:r>
                    </a:p>
                  </a:txBody>
                  <a:tcPr/>
                </a:tc>
                <a:tc>
                  <a:txBody>
                    <a:bodyPr/>
                    <a:lstStyle/>
                    <a:p>
                      <a:pPr algn="r" rtl="1"/>
                      <a:r>
                        <a:rPr lang="he-IL" sz="1800" b="1" dirty="0">
                          <a:solidFill>
                            <a:srgbClr val="FF0000"/>
                          </a:solidFill>
                        </a:rPr>
                        <a:t>12)</a:t>
                      </a:r>
                      <a:r>
                        <a:rPr lang="he-IL" sz="1800" b="1" dirty="0" err="1">
                          <a:solidFill>
                            <a:srgbClr val="FF0000"/>
                          </a:solidFill>
                        </a:rPr>
                        <a:t>נחף</a:t>
                      </a:r>
                      <a:r>
                        <a:rPr lang="he-IL" sz="1800" b="1" dirty="0">
                          <a:solidFill>
                            <a:srgbClr val="FF0000"/>
                          </a:solidFill>
                        </a:rPr>
                        <a:t> מול הפארק </a:t>
                      </a:r>
                    </a:p>
                  </a:txBody>
                  <a:tcPr/>
                </a:tc>
                <a:tc>
                  <a:txBody>
                    <a:bodyPr/>
                    <a:lstStyle/>
                    <a:p>
                      <a:pPr algn="r" rtl="1"/>
                      <a:r>
                        <a:rPr lang="he-IL" sz="1800" b="1" dirty="0"/>
                        <a:t>16)מג'דל כרום מנהרה </a:t>
                      </a:r>
                    </a:p>
                  </a:txBody>
                  <a:tcPr/>
                </a:tc>
                <a:extLst>
                  <a:ext uri="{0D108BD9-81ED-4DB2-BD59-A6C34878D82A}">
                    <a16:rowId xmlns:a16="http://schemas.microsoft.com/office/drawing/2014/main" val="858312248"/>
                  </a:ext>
                </a:extLst>
              </a:tr>
              <a:tr h="738236">
                <a:tc>
                  <a:txBody>
                    <a:bodyPr/>
                    <a:lstStyle/>
                    <a:p>
                      <a:pPr algn="r" rtl="1"/>
                      <a:endParaRPr lang="he-IL" b="1" dirty="0">
                        <a:solidFill>
                          <a:schemeClr val="tx1"/>
                        </a:solidFill>
                      </a:endParaRPr>
                    </a:p>
                  </a:txBody>
                  <a:tcPr/>
                </a:tc>
                <a:tc>
                  <a:txBody>
                    <a:bodyPr/>
                    <a:lstStyle/>
                    <a:p>
                      <a:pPr algn="r" rtl="1"/>
                      <a:r>
                        <a:rPr lang="he-IL" sz="1800" b="1" dirty="0"/>
                        <a:t>3)</a:t>
                      </a:r>
                      <a:r>
                        <a:rPr lang="he-IL" sz="1800" b="1" dirty="0" err="1"/>
                        <a:t>בענה</a:t>
                      </a:r>
                      <a:r>
                        <a:rPr lang="he-IL" sz="1800" b="1" dirty="0"/>
                        <a:t> בית קברות סונול </a:t>
                      </a:r>
                    </a:p>
                  </a:txBody>
                  <a:tcPr/>
                </a:tc>
                <a:tc>
                  <a:txBody>
                    <a:bodyPr/>
                    <a:lstStyle/>
                    <a:p>
                      <a:pPr algn="r" rtl="1"/>
                      <a:r>
                        <a:rPr lang="he-IL" sz="1800" b="1" dirty="0">
                          <a:solidFill>
                            <a:schemeClr val="tx1"/>
                          </a:solidFill>
                        </a:rPr>
                        <a:t>9) דיר אל אסד פארק </a:t>
                      </a:r>
                      <a:r>
                        <a:rPr lang="he-IL" sz="1800" b="1" dirty="0" err="1">
                          <a:solidFill>
                            <a:schemeClr val="tx1"/>
                          </a:solidFill>
                        </a:rPr>
                        <a:t>קוסייבה</a:t>
                      </a:r>
                      <a:r>
                        <a:rPr lang="he-IL" sz="1800" b="1" dirty="0">
                          <a:solidFill>
                            <a:schemeClr val="tx1"/>
                          </a:solidFill>
                        </a:rPr>
                        <a:t> מול הנוף </a:t>
                      </a:r>
                    </a:p>
                  </a:txBody>
                  <a:tcPr/>
                </a:tc>
                <a:tc>
                  <a:txBody>
                    <a:bodyPr/>
                    <a:lstStyle/>
                    <a:p>
                      <a:pPr algn="r" rtl="1"/>
                      <a:r>
                        <a:rPr lang="he-IL" sz="1800" b="1" dirty="0">
                          <a:solidFill>
                            <a:srgbClr val="FF0000"/>
                          </a:solidFill>
                        </a:rPr>
                        <a:t>13)</a:t>
                      </a:r>
                      <a:r>
                        <a:rPr lang="he-IL" sz="1800" b="1" dirty="0" err="1">
                          <a:solidFill>
                            <a:srgbClr val="FF0000"/>
                          </a:solidFill>
                        </a:rPr>
                        <a:t>נחף</a:t>
                      </a:r>
                      <a:r>
                        <a:rPr lang="he-IL" sz="1800" b="1" dirty="0">
                          <a:solidFill>
                            <a:srgbClr val="FF0000"/>
                          </a:solidFill>
                        </a:rPr>
                        <a:t> שיטור קהילתי </a:t>
                      </a:r>
                    </a:p>
                  </a:txBody>
                  <a:tcPr/>
                </a:tc>
                <a:tc>
                  <a:txBody>
                    <a:bodyPr/>
                    <a:lstStyle/>
                    <a:p>
                      <a:pPr algn="r" rtl="1"/>
                      <a:r>
                        <a:rPr lang="he-IL" sz="1800" b="1" dirty="0"/>
                        <a:t>17)מג'ד אל כרום כניסה </a:t>
                      </a:r>
                    </a:p>
                  </a:txBody>
                  <a:tcPr/>
                </a:tc>
                <a:extLst>
                  <a:ext uri="{0D108BD9-81ED-4DB2-BD59-A6C34878D82A}">
                    <a16:rowId xmlns:a16="http://schemas.microsoft.com/office/drawing/2014/main" val="2206009553"/>
                  </a:ext>
                </a:extLst>
              </a:tr>
              <a:tr h="738236">
                <a:tc>
                  <a:txBody>
                    <a:bodyPr/>
                    <a:lstStyle/>
                    <a:p>
                      <a:pPr algn="r" rtl="1"/>
                      <a:endParaRPr lang="he-IL" b="1" dirty="0">
                        <a:solidFill>
                          <a:schemeClr val="tx1"/>
                        </a:solidFill>
                      </a:endParaRPr>
                    </a:p>
                  </a:txBody>
                  <a:tcPr/>
                </a:tc>
                <a:tc>
                  <a:txBody>
                    <a:bodyPr/>
                    <a:lstStyle/>
                    <a:p>
                      <a:pPr algn="r" rtl="1"/>
                      <a:r>
                        <a:rPr lang="he-IL" sz="1800" b="1" dirty="0">
                          <a:solidFill>
                            <a:schemeClr val="tx1"/>
                          </a:solidFill>
                        </a:rPr>
                        <a:t>4)</a:t>
                      </a:r>
                      <a:r>
                        <a:rPr lang="he-IL" sz="1800" b="1" dirty="0" err="1">
                          <a:solidFill>
                            <a:schemeClr val="tx1"/>
                          </a:solidFill>
                        </a:rPr>
                        <a:t>בענה</a:t>
                      </a:r>
                      <a:r>
                        <a:rPr lang="he-IL" sz="1800" b="1" dirty="0">
                          <a:solidFill>
                            <a:schemeClr val="tx1"/>
                          </a:solidFill>
                        </a:rPr>
                        <a:t> מחלף כניסה </a:t>
                      </a:r>
                    </a:p>
                  </a:txBody>
                  <a:tcPr/>
                </a:tc>
                <a:tc>
                  <a:txBody>
                    <a:bodyPr/>
                    <a:lstStyle/>
                    <a:p>
                      <a:pPr algn="r" rtl="1"/>
                      <a:r>
                        <a:rPr lang="he-IL" sz="1800" b="1" dirty="0">
                          <a:solidFill>
                            <a:srgbClr val="FF0000"/>
                          </a:solidFill>
                        </a:rPr>
                        <a:t>10)דיר אל אסד רפת </a:t>
                      </a:r>
                      <a:r>
                        <a:rPr lang="he-IL" sz="1800" b="1" dirty="0" err="1">
                          <a:solidFill>
                            <a:srgbClr val="FF0000"/>
                          </a:solidFill>
                        </a:rPr>
                        <a:t>דבאח</a:t>
                      </a:r>
                      <a:r>
                        <a:rPr lang="he-IL" sz="1800" b="1" dirty="0">
                          <a:solidFill>
                            <a:srgbClr val="FF0000"/>
                          </a:solidFill>
                        </a:rPr>
                        <a:t>.</a:t>
                      </a:r>
                    </a:p>
                  </a:txBody>
                  <a:tcPr/>
                </a:tc>
                <a:tc>
                  <a:txBody>
                    <a:bodyPr/>
                    <a:lstStyle/>
                    <a:p>
                      <a:pPr algn="r" rtl="1"/>
                      <a:r>
                        <a:rPr lang="he-IL" sz="1800" b="1" dirty="0"/>
                        <a:t>14)</a:t>
                      </a:r>
                      <a:r>
                        <a:rPr lang="he-IL" sz="1800" b="1" dirty="0" err="1"/>
                        <a:t>נחף</a:t>
                      </a:r>
                      <a:r>
                        <a:rPr lang="he-IL" sz="1800" b="1" dirty="0"/>
                        <a:t> צומת הברזל </a:t>
                      </a:r>
                    </a:p>
                  </a:txBody>
                  <a:tcPr/>
                </a:tc>
                <a:tc>
                  <a:txBody>
                    <a:bodyPr/>
                    <a:lstStyle/>
                    <a:p>
                      <a:pPr algn="r" rtl="1"/>
                      <a:r>
                        <a:rPr lang="he-IL" sz="1800" b="1" dirty="0">
                          <a:solidFill>
                            <a:schemeClr val="tx1"/>
                          </a:solidFill>
                        </a:rPr>
                        <a:t>18)מג'ד אל כרום פארק דרומי </a:t>
                      </a:r>
                    </a:p>
                  </a:txBody>
                  <a:tcPr/>
                </a:tc>
                <a:extLst>
                  <a:ext uri="{0D108BD9-81ED-4DB2-BD59-A6C34878D82A}">
                    <a16:rowId xmlns:a16="http://schemas.microsoft.com/office/drawing/2014/main" val="3832777242"/>
                  </a:ext>
                </a:extLst>
              </a:tr>
              <a:tr h="738236">
                <a:tc>
                  <a:txBody>
                    <a:bodyPr/>
                    <a:lstStyle/>
                    <a:p>
                      <a:pPr algn="r" rtl="1"/>
                      <a:endParaRPr lang="he-IL" b="1" dirty="0">
                        <a:solidFill>
                          <a:schemeClr val="tx1"/>
                        </a:solidFill>
                      </a:endParaRPr>
                    </a:p>
                  </a:txBody>
                  <a:tcPr/>
                </a:tc>
                <a:tc>
                  <a:txBody>
                    <a:bodyPr/>
                    <a:lstStyle/>
                    <a:p>
                      <a:pPr algn="r" rtl="1"/>
                      <a:r>
                        <a:rPr lang="he-IL" sz="1800" b="1" dirty="0"/>
                        <a:t>5)</a:t>
                      </a:r>
                      <a:r>
                        <a:rPr lang="he-IL" sz="1800" b="1" dirty="0" err="1"/>
                        <a:t>בענה</a:t>
                      </a:r>
                      <a:r>
                        <a:rPr lang="he-IL" sz="1800" b="1" dirty="0"/>
                        <a:t> </a:t>
                      </a:r>
                      <a:r>
                        <a:rPr lang="he-IL" sz="1800" b="1" dirty="0" err="1"/>
                        <a:t>ג'למה</a:t>
                      </a:r>
                      <a:r>
                        <a:rPr lang="he-IL" sz="1800" b="1" dirty="0"/>
                        <a:t> מעל רפת </a:t>
                      </a:r>
                      <a:r>
                        <a:rPr lang="he-IL" sz="1800" b="1" dirty="0" err="1"/>
                        <a:t>דבאח</a:t>
                      </a:r>
                      <a:r>
                        <a:rPr lang="he-IL" sz="1800" b="1" dirty="0"/>
                        <a:t> </a:t>
                      </a:r>
                    </a:p>
                  </a:txBody>
                  <a:tcPr/>
                </a:tc>
                <a:tc>
                  <a:txBody>
                    <a:bodyPr/>
                    <a:lstStyle/>
                    <a:p>
                      <a:pPr algn="r" rtl="1"/>
                      <a:endParaRPr lang="he-IL" sz="1800" dirty="0"/>
                    </a:p>
                  </a:txBody>
                  <a:tcPr/>
                </a:tc>
                <a:tc>
                  <a:txBody>
                    <a:bodyPr/>
                    <a:lstStyle/>
                    <a:p>
                      <a:pPr algn="r" rtl="1"/>
                      <a:endParaRPr lang="he-IL" sz="1800" dirty="0"/>
                    </a:p>
                  </a:txBody>
                  <a:tcPr/>
                </a:tc>
                <a:tc>
                  <a:txBody>
                    <a:bodyPr/>
                    <a:lstStyle/>
                    <a:p>
                      <a:pPr algn="r" rtl="1"/>
                      <a:endParaRPr lang="he-IL" sz="1800" dirty="0"/>
                    </a:p>
                  </a:txBody>
                  <a:tcPr/>
                </a:tc>
                <a:extLst>
                  <a:ext uri="{0D108BD9-81ED-4DB2-BD59-A6C34878D82A}">
                    <a16:rowId xmlns:a16="http://schemas.microsoft.com/office/drawing/2014/main" val="880076236"/>
                  </a:ext>
                </a:extLst>
              </a:tr>
              <a:tr h="738236">
                <a:tc>
                  <a:txBody>
                    <a:bodyPr/>
                    <a:lstStyle/>
                    <a:p>
                      <a:pPr algn="r" rtl="1"/>
                      <a:endParaRPr lang="he-IL" sz="1800" b="1" dirty="0">
                        <a:solidFill>
                          <a:schemeClr val="tx1"/>
                        </a:solidFill>
                      </a:endParaRPr>
                    </a:p>
                  </a:txBody>
                  <a:tcPr/>
                </a:tc>
                <a:tc>
                  <a:txBody>
                    <a:bodyPr/>
                    <a:lstStyle/>
                    <a:p>
                      <a:pPr algn="r" rtl="1"/>
                      <a:r>
                        <a:rPr lang="he-IL" sz="1800" b="1" dirty="0">
                          <a:solidFill>
                            <a:srgbClr val="C00000"/>
                          </a:solidFill>
                        </a:rPr>
                        <a:t>6)</a:t>
                      </a:r>
                      <a:r>
                        <a:rPr lang="he-IL" sz="1800" b="1" dirty="0" err="1">
                          <a:solidFill>
                            <a:srgbClr val="C00000"/>
                          </a:solidFill>
                        </a:rPr>
                        <a:t>בענה</a:t>
                      </a:r>
                      <a:r>
                        <a:rPr lang="he-IL" sz="1800" b="1" dirty="0">
                          <a:solidFill>
                            <a:srgbClr val="C00000"/>
                          </a:solidFill>
                        </a:rPr>
                        <a:t> דרך בית קברות </a:t>
                      </a:r>
                    </a:p>
                  </a:txBody>
                  <a:tcPr/>
                </a:tc>
                <a:tc>
                  <a:txBody>
                    <a:bodyPr/>
                    <a:lstStyle/>
                    <a:p>
                      <a:pPr algn="r" rtl="1"/>
                      <a:endParaRPr lang="he-IL" sz="1800" b="1" dirty="0"/>
                    </a:p>
                  </a:txBody>
                  <a:tcPr/>
                </a:tc>
                <a:tc>
                  <a:txBody>
                    <a:bodyPr/>
                    <a:lstStyle/>
                    <a:p>
                      <a:pPr algn="r" rtl="1"/>
                      <a:endParaRPr lang="he-IL" sz="1800" b="1" dirty="0"/>
                    </a:p>
                  </a:txBody>
                  <a:tcPr/>
                </a:tc>
                <a:tc>
                  <a:txBody>
                    <a:bodyPr/>
                    <a:lstStyle/>
                    <a:p>
                      <a:pPr algn="r" rtl="1"/>
                      <a:endParaRPr lang="he-IL" sz="1800" dirty="0"/>
                    </a:p>
                  </a:txBody>
                  <a:tcPr/>
                </a:tc>
                <a:extLst>
                  <a:ext uri="{0D108BD9-81ED-4DB2-BD59-A6C34878D82A}">
                    <a16:rowId xmlns:a16="http://schemas.microsoft.com/office/drawing/2014/main" val="1992861955"/>
                  </a:ext>
                </a:extLst>
              </a:tr>
              <a:tr h="738236">
                <a:tc>
                  <a:txBody>
                    <a:bodyPr/>
                    <a:lstStyle/>
                    <a:p>
                      <a:pPr algn="r" rtl="1"/>
                      <a:r>
                        <a:rPr lang="he-IL" sz="1800" b="1" dirty="0">
                          <a:solidFill>
                            <a:schemeClr val="tx1"/>
                          </a:solidFill>
                        </a:rPr>
                        <a:t>הערות</a:t>
                      </a:r>
                    </a:p>
                  </a:txBody>
                  <a:tcPr/>
                </a:tc>
                <a:tc>
                  <a:txBody>
                    <a:bodyPr/>
                    <a:lstStyle/>
                    <a:p>
                      <a:pPr algn="r" rtl="1"/>
                      <a:r>
                        <a:rPr lang="en-US" sz="1800" b="1" dirty="0"/>
                        <a:t>5</a:t>
                      </a:r>
                      <a:r>
                        <a:rPr lang="he-IL" sz="1800" b="1" dirty="0"/>
                        <a:t> אתרים פעילים -1 לא פעיל.</a:t>
                      </a:r>
                    </a:p>
                    <a:p>
                      <a:pPr algn="r" rtl="1"/>
                      <a:endParaRPr lang="he-IL" sz="1800" b="1" dirty="0"/>
                    </a:p>
                    <a:p>
                      <a:pPr algn="r" rtl="1"/>
                      <a:endParaRPr lang="he-IL" sz="1800" b="1" dirty="0"/>
                    </a:p>
                    <a:p>
                      <a:pPr algn="r" rtl="1"/>
                      <a:endParaRPr lang="he-IL" sz="1800" b="1" dirty="0"/>
                    </a:p>
                  </a:txBody>
                  <a:tcPr/>
                </a:tc>
                <a:tc>
                  <a:txBody>
                    <a:bodyPr/>
                    <a:lstStyle/>
                    <a:p>
                      <a:pPr algn="r" rtl="1"/>
                      <a:r>
                        <a:rPr lang="en-US" sz="1800" b="1" dirty="0"/>
                        <a:t> 3  </a:t>
                      </a:r>
                      <a:r>
                        <a:rPr lang="he-IL" sz="1800" b="1" dirty="0"/>
                        <a:t>אתרים פעילים -1 לא פעיל.</a:t>
                      </a:r>
                    </a:p>
                  </a:txBody>
                  <a:tcPr/>
                </a:tc>
                <a:tc>
                  <a:txBody>
                    <a:bodyPr/>
                    <a:lstStyle/>
                    <a:p>
                      <a:pPr algn="r" rtl="1"/>
                      <a:r>
                        <a:rPr lang="he-IL" sz="1800" b="1" dirty="0"/>
                        <a:t>1 פעיל -3 לא פעילים.</a:t>
                      </a:r>
                    </a:p>
                  </a:txBody>
                  <a:tcPr/>
                </a:tc>
                <a:tc>
                  <a:txBody>
                    <a:bodyPr/>
                    <a:lstStyle/>
                    <a:p>
                      <a:pPr algn="r" rtl="1"/>
                      <a:r>
                        <a:rPr lang="en-US" sz="1800" b="1" dirty="0"/>
                        <a:t>4</a:t>
                      </a:r>
                      <a:r>
                        <a:rPr lang="he-IL" sz="1800" b="1" dirty="0"/>
                        <a:t>אתרים פעילים .</a:t>
                      </a:r>
                    </a:p>
                  </a:txBody>
                  <a:tcPr/>
                </a:tc>
                <a:extLst>
                  <a:ext uri="{0D108BD9-81ED-4DB2-BD59-A6C34878D82A}">
                    <a16:rowId xmlns:a16="http://schemas.microsoft.com/office/drawing/2014/main" val="2184788763"/>
                  </a:ext>
                </a:extLst>
              </a:tr>
            </a:tbl>
          </a:graphicData>
        </a:graphic>
      </p:graphicFrame>
    </p:spTree>
    <p:extLst>
      <p:ext uri="{BB962C8B-B14F-4D97-AF65-F5344CB8AC3E}">
        <p14:creationId xmlns:p14="http://schemas.microsoft.com/office/powerpoint/2010/main" val="279653938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2C5F2D118BFE114E8620D6286B5FAFFD" ma:contentTypeVersion="12" ma:contentTypeDescription="צור מסמך חדש." ma:contentTypeScope="" ma:versionID="af1e7422f9eeb772692c3c8aead403a8">
  <xsd:schema xmlns:xsd="http://www.w3.org/2001/XMLSchema" xmlns:xs="http://www.w3.org/2001/XMLSchema" xmlns:p="http://schemas.microsoft.com/office/2006/metadata/properties" xmlns:ns2="fcb54760-834a-4c47-94f1-0b49f3974c36" xmlns:ns3="f96d7253-52a6-4293-91bc-1ca6e467cd64" targetNamespace="http://schemas.microsoft.com/office/2006/metadata/properties" ma:root="true" ma:fieldsID="60be45c313638202c33506020c9a85ee" ns2:_="" ns3:_="">
    <xsd:import namespace="fcb54760-834a-4c47-94f1-0b49f3974c36"/>
    <xsd:import namespace="f96d7253-52a6-4293-91bc-1ca6e467cd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b54760-834a-4c47-94f1-0b49f3974c36" elementFormDefault="qualified">
    <xsd:import namespace="http://schemas.microsoft.com/office/2006/documentManagement/types"/>
    <xsd:import namespace="http://schemas.microsoft.com/office/infopath/2007/PartnerControls"/>
    <xsd:element name="SharedWithUsers" ma:index="8"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6d7253-52a6-4293-91bc-1ca6e467cd6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C1A741-541A-4E79-9277-0DB75CCAF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b54760-834a-4c47-94f1-0b49f3974c36"/>
    <ds:schemaRef ds:uri="f96d7253-52a6-4293-91bc-1ca6e467c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916BB0-1E02-4AF0-84AA-86F10DE13DC1}">
  <ds:schemaRefs>
    <ds:schemaRef ds:uri="http://schemas.microsoft.com/sharepoint/v3/contenttype/forms"/>
  </ds:schemaRefs>
</ds:datastoreItem>
</file>

<file path=customXml/itemProps3.xml><?xml version="1.0" encoding="utf-8"?>
<ds:datastoreItem xmlns:ds="http://schemas.openxmlformats.org/officeDocument/2006/customXml" ds:itemID="{D42AA112-8CFC-4642-BCEF-3DA7AFC844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25427</TotalTime>
  <Words>617</Words>
  <Application>Microsoft Office PowerPoint</Application>
  <PresentationFormat>Widescreen</PresentationFormat>
  <Paragraphs>104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Guttman Yad-Light</vt:lpstr>
      <vt:lpstr>Symbol</vt:lpstr>
      <vt:lpstr>ערכת נושא Office</vt:lpstr>
      <vt:lpstr>PowerPoint Presentation</vt:lpstr>
      <vt:lpstr>PowerPoint Presentation</vt:lpstr>
      <vt:lpstr>PowerPoint Presentation</vt:lpstr>
      <vt:lpstr>PowerPoint Presentation</vt:lpstr>
      <vt:lpstr>פקח סביבה פיקוח ואכיפה, בתחום הסביבתי, בשטחי האשכול (בשטחי הרשויות שהאצילו סמכויות אכיפה לאשכול). הפקח אחראי הן לתפעול מוקד המצלמות ולביצוע אכיפה במסגרתו והן לביצוע פעולות פיקוח ואכיפה בשטח.  </vt:lpstr>
      <vt:lpstr>תפיסת ההפעלה –פיקוח סביבתי : </vt:lpstr>
      <vt:lpstr>     סטאטוס אירועים  חודשי שנה"ע 2022 /2023:</vt:lpstr>
      <vt:lpstr>     סטאטוס מצלמות בחתך רשויות סה"כ (18) אתרים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nivo del</dc:creator>
  <cp:lastModifiedBy>אריג׳ נסרה</cp:lastModifiedBy>
  <cp:revision>270</cp:revision>
  <dcterms:created xsi:type="dcterms:W3CDTF">2017-06-04T13:35:36Z</dcterms:created>
  <dcterms:modified xsi:type="dcterms:W3CDTF">2023-04-23T10:02:54Z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0x0101002C5F2D118BFE114E8620D6286B5FAFFD</vt:lpwstr>
  </property>
</Properties>
</file>